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0" r:id="rId4"/>
  </p:sldMasterIdLst>
  <p:notesMasterIdLst>
    <p:notesMasterId r:id="rId28"/>
  </p:notesMasterIdLst>
  <p:handoutMasterIdLst>
    <p:handoutMasterId r:id="rId29"/>
  </p:handoutMasterIdLst>
  <p:sldIdLst>
    <p:sldId id="270" r:id="rId5"/>
    <p:sldId id="260" r:id="rId6"/>
    <p:sldId id="281" r:id="rId7"/>
    <p:sldId id="279" r:id="rId8"/>
    <p:sldId id="280" r:id="rId9"/>
    <p:sldId id="291" r:id="rId10"/>
    <p:sldId id="292" r:id="rId11"/>
    <p:sldId id="282" r:id="rId12"/>
    <p:sldId id="285" r:id="rId13"/>
    <p:sldId id="294" r:id="rId14"/>
    <p:sldId id="287" r:id="rId15"/>
    <p:sldId id="286" r:id="rId16"/>
    <p:sldId id="296" r:id="rId17"/>
    <p:sldId id="289" r:id="rId18"/>
    <p:sldId id="288" r:id="rId19"/>
    <p:sldId id="297" r:id="rId20"/>
    <p:sldId id="290" r:id="rId21"/>
    <p:sldId id="283" r:id="rId22"/>
    <p:sldId id="293" r:id="rId23"/>
    <p:sldId id="295" r:id="rId24"/>
    <p:sldId id="284" r:id="rId25"/>
    <p:sldId id="298" r:id="rId26"/>
    <p:sldId id="271" r:id="rId27"/>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D9D9D9"/>
    <a:srgbClr val="F2F2F2"/>
    <a:srgbClr val="462340"/>
    <a:srgbClr val="4B374B"/>
    <a:srgbClr val="4A7260"/>
    <a:srgbClr val="8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2372" autoAdjust="0"/>
  </p:normalViewPr>
  <p:slideViewPr>
    <p:cSldViewPr snapToGrid="0">
      <p:cViewPr varScale="1">
        <p:scale>
          <a:sx n="74" d="100"/>
          <a:sy n="74" d="100"/>
        </p:scale>
        <p:origin x="66" y="4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DE1F9995-ABA5-4B84-A110-13D73B9367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a:extLst>
              <a:ext uri="{FF2B5EF4-FFF2-40B4-BE49-F238E27FC236}">
                <a16:creationId xmlns:a16="http://schemas.microsoft.com/office/drawing/2014/main" id="{BB0FC55C-A306-4A55-B35A-6BA5203CC3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3F8C12A-D0A6-4CA4-AA96-9417846B5FA3}" type="datetime1">
              <a:rPr lang="pt-BR" smtClean="0"/>
              <a:t>24/09/2021</a:t>
            </a:fld>
            <a:endParaRPr lang="pt-BR" dirty="0"/>
          </a:p>
        </p:txBody>
      </p:sp>
      <p:sp>
        <p:nvSpPr>
          <p:cNvPr id="4" name="Espaço Reservado para Rodapé 3">
            <a:extLst>
              <a:ext uri="{FF2B5EF4-FFF2-40B4-BE49-F238E27FC236}">
                <a16:creationId xmlns:a16="http://schemas.microsoft.com/office/drawing/2014/main" id="{9CBC51AC-ACC0-4B35-8350-D8EA48E4E6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a:extLst>
              <a:ext uri="{FF2B5EF4-FFF2-40B4-BE49-F238E27FC236}">
                <a16:creationId xmlns:a16="http://schemas.microsoft.com/office/drawing/2014/main" id="{CEE2F829-76AE-4D6B-A09B-E771F87F6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1ECB224-3C4D-493C-AEF6-51FAC3CC7C4B}" type="slidenum">
              <a:rPr lang="pt-BR" smtClean="0"/>
              <a:t>‹nº›</a:t>
            </a:fld>
            <a:endParaRPr lang="pt-BR" dirty="0"/>
          </a:p>
        </p:txBody>
      </p:sp>
    </p:spTree>
    <p:extLst>
      <p:ext uri="{BB962C8B-B14F-4D97-AF65-F5344CB8AC3E}">
        <p14:creationId xmlns:p14="http://schemas.microsoft.com/office/powerpoint/2010/main" val="209119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605D2-4EFB-4F0A-B14A-2D718A757EF2}" type="datetime1">
              <a:rPr lang="pt-BR" smtClean="0"/>
              <a:pPr/>
              <a:t>24/09/2021</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dirty="0" smtClean="0"/>
              <a:t>Clique para editar o texto Mestre</a:t>
            </a:r>
          </a:p>
          <a:p>
            <a:pPr lvl="1" rtl="0"/>
            <a:r>
              <a:rPr lang="pt-BR" noProof="0" dirty="0" smtClean="0"/>
              <a:t>Segundo nível</a:t>
            </a:r>
          </a:p>
          <a:p>
            <a:pPr lvl="2" rtl="0"/>
            <a:r>
              <a:rPr lang="pt-BR" noProof="0" dirty="0" smtClean="0"/>
              <a:t>Terceiro nível</a:t>
            </a:r>
          </a:p>
          <a:p>
            <a:pPr lvl="3" rtl="0"/>
            <a:r>
              <a:rPr lang="pt-BR" noProof="0" dirty="0" smtClean="0"/>
              <a:t>Quarto nível</a:t>
            </a:r>
          </a:p>
          <a:p>
            <a:pPr lvl="4" rtl="0"/>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5C09F48-E3F7-4432-94C0-BC9DA42EACBA}" type="slidenum">
              <a:rPr lang="pt-BR" noProof="0" smtClean="0"/>
              <a:t>‹nº›</a:t>
            </a:fld>
            <a:endParaRPr lang="pt-BR" noProof="0" dirty="0"/>
          </a:p>
        </p:txBody>
      </p:sp>
    </p:spTree>
    <p:extLst>
      <p:ext uri="{BB962C8B-B14F-4D97-AF65-F5344CB8AC3E}">
        <p14:creationId xmlns:p14="http://schemas.microsoft.com/office/powerpoint/2010/main" val="194910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r>
              <a:rPr lang="pt-BR" sz="1200" b="0" i="0" u="none" strike="noStrike" kern="1200" dirty="0" smtClean="0">
                <a:solidFill>
                  <a:schemeClr val="tx1"/>
                </a:solidFill>
                <a:effectLst/>
                <a:latin typeface="+mn-lt"/>
                <a:ea typeface="+mn-ea"/>
                <a:cs typeface="+mn-cs"/>
              </a:rPr>
              <a:t>Olá,</a:t>
            </a:r>
            <a:endParaRPr lang="pt-BR" b="0" dirty="0" smtClean="0">
              <a:effectLst/>
            </a:endParaRPr>
          </a:p>
          <a:p>
            <a:pPr rtl="0"/>
            <a:r>
              <a:rPr lang="pt-BR" sz="1200" b="0" i="0" u="none" strike="noStrike" kern="1200" dirty="0" smtClean="0">
                <a:solidFill>
                  <a:schemeClr val="tx1"/>
                </a:solidFill>
                <a:effectLst/>
                <a:latin typeface="+mn-lt"/>
                <a:ea typeface="+mn-ea"/>
                <a:cs typeface="+mn-cs"/>
              </a:rPr>
              <a:t>Eu sou Vanderson, estou no terceiro ano de engenharia Elétrica na Escola Politécnica da universidade de São Paulo e venho participando oficialmente do Projeto do Robô Hospitalar, como aluno de iniciação científica, com bolsa PUB e com o professor Leopoldo, desde outubro de 2020.</a:t>
            </a:r>
            <a:endParaRPr lang="pt-BR" b="0" dirty="0" smtClean="0">
              <a:effectLst/>
            </a:endParaRPr>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smtClean="0"/>
              <a:t>1</a:t>
            </a:fld>
            <a:endParaRPr lang="pt-BR" dirty="0"/>
          </a:p>
        </p:txBody>
      </p:sp>
    </p:spTree>
    <p:extLst>
      <p:ext uri="{BB962C8B-B14F-4D97-AF65-F5344CB8AC3E}">
        <p14:creationId xmlns:p14="http://schemas.microsoft.com/office/powerpoint/2010/main" val="92703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r>
              <a:rPr lang="pt-BR" sz="1200" b="0" i="0" u="none" strike="noStrike" kern="1200" dirty="0" smtClean="0">
                <a:solidFill>
                  <a:schemeClr val="tx1"/>
                </a:solidFill>
                <a:effectLst/>
                <a:latin typeface="+mn-lt"/>
                <a:ea typeface="+mn-ea"/>
                <a:cs typeface="+mn-cs"/>
              </a:rPr>
              <a:t>Para as placas oficiais, foram usados a maior parte dos componentes com encapsulamento SMD, além de adicionar o protocolo de comunicação SPI em todas as placas.</a:t>
            </a:r>
            <a:endParaRPr lang="pt-BR" b="0" dirty="0" smtClean="0">
              <a:effectLst/>
            </a:endParaRPr>
          </a:p>
          <a:p>
            <a:pPr rtl="0"/>
            <a:r>
              <a:rPr lang="pt-BR" sz="1200" b="0" i="0" u="none" strike="noStrike" kern="1200" dirty="0" smtClean="0">
                <a:solidFill>
                  <a:schemeClr val="tx1"/>
                </a:solidFill>
                <a:effectLst/>
                <a:latin typeface="+mn-lt"/>
                <a:ea typeface="+mn-ea"/>
                <a:cs typeface="+mn-cs"/>
              </a:rPr>
              <a:t>Assim como os protótipos, as versões oficiais foram projetadas no </a:t>
            </a:r>
            <a:r>
              <a:rPr lang="pt-BR" sz="1200" b="0" i="0" u="none" strike="noStrike" kern="1200" dirty="0" err="1" smtClean="0">
                <a:solidFill>
                  <a:schemeClr val="tx1"/>
                </a:solidFill>
                <a:effectLst/>
                <a:latin typeface="+mn-lt"/>
                <a:ea typeface="+mn-ea"/>
                <a:cs typeface="+mn-cs"/>
              </a:rPr>
              <a:t>Altium</a:t>
            </a:r>
            <a:r>
              <a:rPr lang="pt-BR" sz="1200" b="0" i="0" u="none" strike="noStrike" kern="1200" dirty="0" smtClean="0">
                <a:solidFill>
                  <a:schemeClr val="tx1"/>
                </a:solidFill>
                <a:effectLst/>
                <a:latin typeface="+mn-lt"/>
                <a:ea typeface="+mn-ea"/>
                <a:cs typeface="+mn-cs"/>
              </a:rPr>
              <a:t> Designer</a:t>
            </a:r>
            <a:endParaRPr lang="pt-BR" b="0" dirty="0" smtClean="0">
              <a:effectLst/>
            </a:endParaRPr>
          </a:p>
          <a:p>
            <a:r>
              <a:rPr lang="pt-BR" dirty="0" smtClean="0"/>
              <a:t/>
            </a:r>
            <a:br>
              <a:rPr lang="pt-BR" dirty="0" smtClean="0"/>
            </a:b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10</a:t>
            </a:fld>
            <a:endParaRPr lang="pt-BR" noProof="0" dirty="0"/>
          </a:p>
        </p:txBody>
      </p:sp>
    </p:spTree>
    <p:extLst>
      <p:ext uri="{BB962C8B-B14F-4D97-AF65-F5344CB8AC3E}">
        <p14:creationId xmlns:p14="http://schemas.microsoft.com/office/powerpoint/2010/main" val="100186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Cada módulo embarcado possui um </a:t>
            </a:r>
            <a:r>
              <a:rPr lang="pt-BR" sz="1200" b="0" i="0" u="none" strike="noStrike" kern="1200" dirty="0" err="1" smtClean="0">
                <a:solidFill>
                  <a:schemeClr val="tx1"/>
                </a:solidFill>
                <a:effectLst/>
                <a:latin typeface="+mn-lt"/>
                <a:ea typeface="+mn-ea"/>
                <a:cs typeface="+mn-cs"/>
              </a:rPr>
              <a:t>microcontrolador</a:t>
            </a:r>
            <a:r>
              <a:rPr lang="pt-BR" sz="1200" b="0" i="0" u="none" strike="noStrike" kern="1200" dirty="0" smtClean="0">
                <a:solidFill>
                  <a:schemeClr val="tx1"/>
                </a:solidFill>
                <a:effectLst/>
                <a:latin typeface="+mn-lt"/>
                <a:ea typeface="+mn-ea"/>
                <a:cs typeface="+mn-cs"/>
              </a:rPr>
              <a:t> esp32 com o seu respectivo firmware. Cada módulo tem funções básicas, como de comunicação, que é igual para todos, além</a:t>
            </a:r>
            <a:r>
              <a:rPr lang="pt-BR" sz="1200" b="0" i="0" u="none" strike="noStrike" kern="1200" baseline="0" dirty="0" smtClean="0">
                <a:solidFill>
                  <a:schemeClr val="tx1"/>
                </a:solidFill>
                <a:effectLst/>
                <a:latin typeface="+mn-lt"/>
                <a:ea typeface="+mn-ea"/>
                <a:cs typeface="+mn-cs"/>
              </a:rPr>
              <a:t> de</a:t>
            </a:r>
            <a:r>
              <a:rPr lang="pt-BR" sz="1200" b="0" i="0" u="none" strike="noStrike" kern="1200" dirty="0" smtClean="0">
                <a:solidFill>
                  <a:schemeClr val="tx1"/>
                </a:solidFill>
                <a:effectLst/>
                <a:latin typeface="+mn-lt"/>
                <a:ea typeface="+mn-ea"/>
                <a:cs typeface="+mn-cs"/>
              </a:rPr>
              <a:t> funções específicas de cada um. Por conta disso, todos os códigos foram organizados com orientação a objetos em c++. Assim, tornou-se mais fácil de entender o código de cada micro e ainda ficou mais eficiente de compartilhar os códigos em comum com cada esp32.</a:t>
            </a: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11</a:t>
            </a:fld>
            <a:endParaRPr lang="pt-BR" noProof="0" dirty="0"/>
          </a:p>
        </p:txBody>
      </p:sp>
    </p:spTree>
    <p:extLst>
      <p:ext uri="{BB962C8B-B14F-4D97-AF65-F5344CB8AC3E}">
        <p14:creationId xmlns:p14="http://schemas.microsoft.com/office/powerpoint/2010/main" val="351805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r>
              <a:rPr lang="pt-BR" sz="1200" b="0" i="0" u="none" strike="noStrike" kern="1200" dirty="0" smtClean="0">
                <a:solidFill>
                  <a:schemeClr val="tx1"/>
                </a:solidFill>
                <a:effectLst/>
                <a:latin typeface="+mn-lt"/>
                <a:ea typeface="+mn-ea"/>
                <a:cs typeface="+mn-cs"/>
              </a:rPr>
              <a:t>Agora vamos partir para o software do robô hospitalar.</a:t>
            </a:r>
            <a:endParaRPr lang="pt-BR" b="0" dirty="0" smtClean="0">
              <a:effectLst/>
            </a:endParaRPr>
          </a:p>
          <a:p>
            <a:pPr rtl="0"/>
            <a:r>
              <a:rPr lang="pt-BR" b="0" dirty="0" smtClean="0">
                <a:effectLst/>
              </a:rPr>
              <a:t/>
            </a:r>
            <a:br>
              <a:rPr lang="pt-BR" b="0" dirty="0" smtClean="0">
                <a:effectLst/>
              </a:rPr>
            </a:br>
            <a:r>
              <a:rPr lang="pt-BR" sz="1200" b="0" i="0" u="none" strike="noStrike" kern="1200" dirty="0" smtClean="0">
                <a:solidFill>
                  <a:schemeClr val="tx1"/>
                </a:solidFill>
                <a:effectLst/>
                <a:latin typeface="+mn-lt"/>
                <a:ea typeface="+mn-ea"/>
                <a:cs typeface="+mn-cs"/>
              </a:rPr>
              <a:t>A princípio, para testar os algoritmos sem depender do hardware do robô, foi feito um ambiente de simulação, com auxílio das ferramentas </a:t>
            </a:r>
            <a:r>
              <a:rPr lang="pt-BR" sz="1200" b="0" i="0" u="none" strike="noStrike" kern="1200" dirty="0" err="1" smtClean="0">
                <a:solidFill>
                  <a:schemeClr val="tx1"/>
                </a:solidFill>
                <a:effectLst/>
                <a:latin typeface="+mn-lt"/>
                <a:ea typeface="+mn-ea"/>
                <a:cs typeface="+mn-cs"/>
              </a:rPr>
              <a:t>Gazebo</a:t>
            </a:r>
            <a:r>
              <a:rPr lang="pt-BR" sz="1200" b="0" i="0" u="none" strike="noStrike" kern="1200" dirty="0" smtClean="0">
                <a:solidFill>
                  <a:schemeClr val="tx1"/>
                </a:solidFill>
                <a:effectLst/>
                <a:latin typeface="+mn-lt"/>
                <a:ea typeface="+mn-ea"/>
                <a:cs typeface="+mn-cs"/>
              </a:rPr>
              <a:t> e </a:t>
            </a:r>
            <a:r>
              <a:rPr lang="pt-BR" sz="1200" b="0" i="0" u="none" strike="noStrike" kern="1200" dirty="0" err="1" smtClean="0">
                <a:solidFill>
                  <a:schemeClr val="tx1"/>
                </a:solidFill>
                <a:effectLst/>
                <a:latin typeface="+mn-lt"/>
                <a:ea typeface="+mn-ea"/>
                <a:cs typeface="+mn-cs"/>
              </a:rPr>
              <a:t>Rviz</a:t>
            </a:r>
            <a:r>
              <a:rPr lang="pt-BR" sz="1200" b="0" i="0" u="none" strike="noStrike" kern="1200" dirty="0" smtClean="0">
                <a:solidFill>
                  <a:schemeClr val="tx1"/>
                </a:solidFill>
                <a:effectLst/>
                <a:latin typeface="+mn-lt"/>
                <a:ea typeface="+mn-ea"/>
                <a:cs typeface="+mn-cs"/>
              </a:rPr>
              <a:t>. A modelagem 3d do robô foi feita totalmente por nós do robô hospitalar, mas o hospital modelo</a:t>
            </a:r>
            <a:r>
              <a:rPr lang="pt-BR" sz="1200" b="0" i="0" u="none" strike="noStrike" kern="1200" baseline="0" dirty="0" smtClean="0">
                <a:solidFill>
                  <a:schemeClr val="tx1"/>
                </a:solidFill>
                <a:effectLst/>
                <a:latin typeface="+mn-lt"/>
                <a:ea typeface="+mn-ea"/>
                <a:cs typeface="+mn-cs"/>
              </a:rPr>
              <a:t> </a:t>
            </a:r>
            <a:r>
              <a:rPr lang="pt-BR" sz="1200" b="0" i="0" u="none" strike="noStrike" kern="1200" dirty="0" smtClean="0">
                <a:solidFill>
                  <a:schemeClr val="tx1"/>
                </a:solidFill>
                <a:effectLst/>
                <a:latin typeface="+mn-lt"/>
                <a:ea typeface="+mn-ea"/>
                <a:cs typeface="+mn-cs"/>
              </a:rPr>
              <a:t>foi utilizado um da </a:t>
            </a:r>
            <a:r>
              <a:rPr lang="pt-BR" sz="1200" b="0" i="0" u="none" strike="noStrike" kern="1200" dirty="0" err="1" smtClean="0">
                <a:solidFill>
                  <a:schemeClr val="tx1"/>
                </a:solidFill>
                <a:effectLst/>
                <a:latin typeface="+mn-lt"/>
                <a:ea typeface="+mn-ea"/>
                <a:cs typeface="+mn-cs"/>
              </a:rPr>
              <a:t>Amazon</a:t>
            </a:r>
            <a:r>
              <a:rPr lang="pt-BR" sz="1200" b="0" i="0" u="none" strike="noStrike" kern="1200" dirty="0" smtClean="0">
                <a:solidFill>
                  <a:schemeClr val="tx1"/>
                </a:solidFill>
                <a:effectLst/>
                <a:latin typeface="+mn-lt"/>
                <a:ea typeface="+mn-ea"/>
                <a:cs typeface="+mn-cs"/>
              </a:rPr>
              <a:t> Open </a:t>
            </a:r>
            <a:r>
              <a:rPr lang="pt-BR" sz="1200" b="0" i="0" u="none" strike="noStrike" kern="1200" dirty="0" err="1" smtClean="0">
                <a:solidFill>
                  <a:schemeClr val="tx1"/>
                </a:solidFill>
                <a:effectLst/>
                <a:latin typeface="+mn-lt"/>
                <a:ea typeface="+mn-ea"/>
                <a:cs typeface="+mn-cs"/>
              </a:rPr>
              <a:t>Source</a:t>
            </a:r>
            <a:r>
              <a:rPr lang="pt-BR" sz="1200" b="0" i="0" u="none" strike="noStrike" kern="1200" dirty="0" smtClean="0">
                <a:solidFill>
                  <a:schemeClr val="tx1"/>
                </a:solidFill>
                <a:effectLst/>
                <a:latin typeface="+mn-lt"/>
                <a:ea typeface="+mn-ea"/>
                <a:cs typeface="+mn-cs"/>
              </a:rPr>
              <a:t>, que ajudou muito no nosso projeto.</a:t>
            </a:r>
            <a:endParaRPr lang="pt-BR" b="0" dirty="0" smtClean="0">
              <a:effectLst/>
            </a:endParaRPr>
          </a:p>
          <a:p>
            <a:r>
              <a:rPr lang="pt-BR" dirty="0" smtClean="0"/>
              <a:t/>
            </a:r>
            <a:br>
              <a:rPr lang="pt-BR" dirty="0" smtClean="0"/>
            </a:b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12</a:t>
            </a:fld>
            <a:endParaRPr lang="pt-BR" noProof="0" dirty="0"/>
          </a:p>
        </p:txBody>
      </p:sp>
    </p:spTree>
    <p:extLst>
      <p:ext uri="{BB962C8B-B14F-4D97-AF65-F5344CB8AC3E}">
        <p14:creationId xmlns:p14="http://schemas.microsoft.com/office/powerpoint/2010/main" val="2182444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Aqui podemos ver o modelo 3D simplificado do robô feito por nós, tanto no </a:t>
            </a:r>
            <a:r>
              <a:rPr lang="pt-BR" sz="1200" b="0" i="0" u="none" strike="noStrike" kern="1200" dirty="0" err="1" smtClean="0">
                <a:solidFill>
                  <a:schemeClr val="tx1"/>
                </a:solidFill>
                <a:effectLst/>
                <a:latin typeface="+mn-lt"/>
                <a:ea typeface="+mn-ea"/>
                <a:cs typeface="+mn-cs"/>
              </a:rPr>
              <a:t>Rviz</a:t>
            </a:r>
            <a:r>
              <a:rPr lang="pt-BR" sz="1200" b="0" i="0" u="none" strike="noStrike" kern="1200" dirty="0" smtClean="0">
                <a:solidFill>
                  <a:schemeClr val="tx1"/>
                </a:solidFill>
                <a:effectLst/>
                <a:latin typeface="+mn-lt"/>
                <a:ea typeface="+mn-ea"/>
                <a:cs typeface="+mn-cs"/>
              </a:rPr>
              <a:t>, quanto no </a:t>
            </a:r>
            <a:r>
              <a:rPr lang="pt-BR" sz="1200" b="0" i="0" u="none" strike="noStrike" kern="1200" dirty="0" err="1" smtClean="0">
                <a:solidFill>
                  <a:schemeClr val="tx1"/>
                </a:solidFill>
                <a:effectLst/>
                <a:latin typeface="+mn-lt"/>
                <a:ea typeface="+mn-ea"/>
                <a:cs typeface="+mn-cs"/>
              </a:rPr>
              <a:t>Gazebo</a:t>
            </a:r>
            <a:r>
              <a:rPr lang="pt-BR" sz="1200" b="0" i="0" u="none" strike="noStrike" kern="1200" dirty="0" smtClean="0">
                <a:solidFill>
                  <a:schemeClr val="tx1"/>
                </a:solidFill>
                <a:effectLst/>
                <a:latin typeface="+mn-lt"/>
                <a:ea typeface="+mn-ea"/>
                <a:cs typeface="+mn-cs"/>
              </a:rPr>
              <a:t>.</a:t>
            </a: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13</a:t>
            </a:fld>
            <a:endParaRPr lang="pt-BR" noProof="0" dirty="0"/>
          </a:p>
        </p:txBody>
      </p:sp>
    </p:spTree>
    <p:extLst>
      <p:ext uri="{BB962C8B-B14F-4D97-AF65-F5344CB8AC3E}">
        <p14:creationId xmlns:p14="http://schemas.microsoft.com/office/powerpoint/2010/main" val="411971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r>
              <a:rPr lang="pt-BR" sz="1200" b="0" i="0" u="none" strike="noStrike" kern="1200" dirty="0" smtClean="0">
                <a:solidFill>
                  <a:schemeClr val="tx1"/>
                </a:solidFill>
                <a:effectLst/>
                <a:latin typeface="+mn-lt"/>
                <a:ea typeface="+mn-ea"/>
                <a:cs typeface="+mn-cs"/>
              </a:rPr>
              <a:t>Para começar a controlar o robô, primeiro foi pensado em um planejamento global e local.</a:t>
            </a:r>
            <a:endParaRPr lang="pt-BR" b="0" dirty="0" smtClean="0">
              <a:effectLst/>
            </a:endParaRPr>
          </a:p>
          <a:p>
            <a:pPr rtl="0"/>
            <a:r>
              <a:rPr lang="pt-BR" sz="1200" b="0" i="0" u="none" strike="noStrike" kern="1200" dirty="0" smtClean="0">
                <a:solidFill>
                  <a:schemeClr val="tx1"/>
                </a:solidFill>
                <a:effectLst/>
                <a:latin typeface="+mn-lt"/>
                <a:ea typeface="+mn-ea"/>
                <a:cs typeface="+mn-cs"/>
              </a:rPr>
              <a:t>Para o planejamento global, foi implementado o algoritmo de </a:t>
            </a:r>
            <a:r>
              <a:rPr lang="pt-BR" sz="1200" b="0" i="0" u="none" strike="noStrike" kern="1200" dirty="0" err="1" smtClean="0">
                <a:solidFill>
                  <a:schemeClr val="tx1"/>
                </a:solidFill>
                <a:effectLst/>
                <a:latin typeface="+mn-lt"/>
                <a:ea typeface="+mn-ea"/>
                <a:cs typeface="+mn-cs"/>
              </a:rPr>
              <a:t>Dijkstra</a:t>
            </a:r>
            <a:r>
              <a:rPr lang="pt-BR" sz="1200" b="0" i="0" u="none" strike="noStrike" kern="1200" dirty="0" smtClean="0">
                <a:solidFill>
                  <a:schemeClr val="tx1"/>
                </a:solidFill>
                <a:effectLst/>
                <a:latin typeface="+mn-lt"/>
                <a:ea typeface="+mn-ea"/>
                <a:cs typeface="+mn-cs"/>
              </a:rPr>
              <a:t>, que a partir de um mapa de pesos encontra o menor caminho para ser percorrido.</a:t>
            </a:r>
            <a:endParaRPr lang="pt-BR" b="0" dirty="0" smtClean="0">
              <a:effectLst/>
            </a:endParaRPr>
          </a:p>
          <a:p>
            <a:pPr rtl="0"/>
            <a:r>
              <a:rPr lang="pt-BR" sz="1200" b="0" i="0" u="none" strike="noStrike" kern="1200" dirty="0" smtClean="0">
                <a:solidFill>
                  <a:schemeClr val="tx1"/>
                </a:solidFill>
                <a:effectLst/>
                <a:latin typeface="+mn-lt"/>
                <a:ea typeface="+mn-ea"/>
                <a:cs typeface="+mn-cs"/>
              </a:rPr>
              <a:t>O planejamento local visava simplesmente desviar de objetos que surgiam como imprevistos, como uma eventual criança no Hospital Universitário. Não houve um algoritmo específico para isso, somente uma dinâmica entre sensores para desviar o robô ou fazê-lo parar.</a:t>
            </a:r>
            <a:endParaRPr lang="pt-BR" b="0" dirty="0" smtClean="0">
              <a:effectLst/>
            </a:endParaRPr>
          </a:p>
          <a:p>
            <a:r>
              <a:rPr lang="pt-BR" dirty="0" smtClean="0"/>
              <a:t/>
            </a:r>
            <a:br>
              <a:rPr lang="pt-BR" dirty="0" smtClean="0"/>
            </a:br>
            <a:r>
              <a:rPr lang="pt-BR" dirty="0" smtClean="0"/>
              <a:t/>
            </a:r>
            <a:br>
              <a:rPr lang="pt-BR" dirty="0" smtClean="0"/>
            </a:b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14</a:t>
            </a:fld>
            <a:endParaRPr lang="pt-BR" noProof="0" dirty="0"/>
          </a:p>
        </p:txBody>
      </p:sp>
    </p:spTree>
    <p:extLst>
      <p:ext uri="{BB962C8B-B14F-4D97-AF65-F5344CB8AC3E}">
        <p14:creationId xmlns:p14="http://schemas.microsoft.com/office/powerpoint/2010/main" val="2938806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Aqui podemos ver um caminho traçado pelo algoritmo de </a:t>
            </a:r>
            <a:r>
              <a:rPr lang="pt-BR" sz="1200" b="0" i="0" u="none" strike="noStrike" kern="1200" dirty="0" err="1" smtClean="0">
                <a:solidFill>
                  <a:schemeClr val="tx1"/>
                </a:solidFill>
                <a:effectLst/>
                <a:latin typeface="+mn-lt"/>
                <a:ea typeface="+mn-ea"/>
                <a:cs typeface="+mn-cs"/>
              </a:rPr>
              <a:t>Dijkstra</a:t>
            </a: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15</a:t>
            </a:fld>
            <a:endParaRPr lang="pt-BR" noProof="0" dirty="0"/>
          </a:p>
        </p:txBody>
      </p:sp>
    </p:spTree>
    <p:extLst>
      <p:ext uri="{BB962C8B-B14F-4D97-AF65-F5344CB8AC3E}">
        <p14:creationId xmlns:p14="http://schemas.microsoft.com/office/powerpoint/2010/main" val="2058623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Além disso, um problema bem comum é mensurar a incerteza da localização do robô. Não ter esses parâmetros faria o robô colidir com objetos constantemente. Por conta disso, foi implementado o algoritmo </a:t>
            </a:r>
            <a:r>
              <a:rPr lang="pt-BR" sz="1200" b="0" i="0" u="none" strike="noStrike" kern="1200" dirty="0" err="1" smtClean="0">
                <a:solidFill>
                  <a:schemeClr val="tx1"/>
                </a:solidFill>
                <a:effectLst/>
                <a:latin typeface="+mn-lt"/>
                <a:ea typeface="+mn-ea"/>
                <a:cs typeface="+mn-cs"/>
              </a:rPr>
              <a:t>Adaptive</a:t>
            </a:r>
            <a:r>
              <a:rPr lang="pt-BR" sz="1200" b="0" i="0" u="none" strike="noStrike" kern="1200" dirty="0" smtClean="0">
                <a:solidFill>
                  <a:schemeClr val="tx1"/>
                </a:solidFill>
                <a:effectLst/>
                <a:latin typeface="+mn-lt"/>
                <a:ea typeface="+mn-ea"/>
                <a:cs typeface="+mn-cs"/>
              </a:rPr>
              <a:t> Monte Carlo </a:t>
            </a:r>
            <a:r>
              <a:rPr lang="pt-BR" sz="1200" b="0" i="0" u="none" strike="noStrike" kern="1200" dirty="0" err="1" smtClean="0">
                <a:solidFill>
                  <a:schemeClr val="tx1"/>
                </a:solidFill>
                <a:effectLst/>
                <a:latin typeface="+mn-lt"/>
                <a:ea typeface="+mn-ea"/>
                <a:cs typeface="+mn-cs"/>
              </a:rPr>
              <a:t>Localization</a:t>
            </a:r>
            <a:r>
              <a:rPr lang="pt-BR" sz="1200" b="0" i="0" u="none" strike="noStrike" kern="1200" dirty="0" smtClean="0">
                <a:solidFill>
                  <a:schemeClr val="tx1"/>
                </a:solidFill>
                <a:effectLst/>
                <a:latin typeface="+mn-lt"/>
                <a:ea typeface="+mn-ea"/>
                <a:cs typeface="+mn-cs"/>
              </a:rPr>
              <a:t>, que gera uma nuvem de probabilidade da posição do robô.</a:t>
            </a: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16</a:t>
            </a:fld>
            <a:endParaRPr lang="pt-BR" noProof="0" dirty="0"/>
          </a:p>
        </p:txBody>
      </p:sp>
    </p:spTree>
    <p:extLst>
      <p:ext uri="{BB962C8B-B14F-4D97-AF65-F5344CB8AC3E}">
        <p14:creationId xmlns:p14="http://schemas.microsoft.com/office/powerpoint/2010/main" val="65794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r>
              <a:rPr lang="pt-BR" sz="1200" b="0" i="0" u="none" strike="noStrike" kern="1200" dirty="0" smtClean="0">
                <a:solidFill>
                  <a:schemeClr val="tx1"/>
                </a:solidFill>
                <a:effectLst/>
                <a:latin typeface="+mn-lt"/>
                <a:ea typeface="+mn-ea"/>
                <a:cs typeface="+mn-cs"/>
              </a:rPr>
              <a:t>Por fim, em relação ao software, há integração do hardware com o Software.</a:t>
            </a:r>
            <a:endParaRPr lang="pt-BR" b="0" dirty="0" smtClean="0">
              <a:effectLst/>
            </a:endParaRPr>
          </a:p>
          <a:p>
            <a:pPr rtl="0"/>
            <a:r>
              <a:rPr lang="pt-BR" sz="1200" b="0" i="0" u="none" strike="noStrike" kern="1200" dirty="0" smtClean="0">
                <a:solidFill>
                  <a:schemeClr val="tx1"/>
                </a:solidFill>
                <a:effectLst/>
                <a:latin typeface="+mn-lt"/>
                <a:ea typeface="+mn-ea"/>
                <a:cs typeface="+mn-cs"/>
              </a:rPr>
              <a:t>A imagem ao lado exemplifica muito bem como a informação por todo o robô.</a:t>
            </a:r>
            <a:endParaRPr lang="pt-BR" b="0" dirty="0" smtClean="0">
              <a:effectLst/>
            </a:endParaRPr>
          </a:p>
          <a:p>
            <a:pPr rtl="0"/>
            <a:r>
              <a:rPr lang="pt-BR" sz="1200" b="0" i="0" u="none" strike="noStrike" kern="1200" dirty="0" smtClean="0">
                <a:solidFill>
                  <a:schemeClr val="tx1"/>
                </a:solidFill>
                <a:effectLst/>
                <a:latin typeface="+mn-lt"/>
                <a:ea typeface="+mn-ea"/>
                <a:cs typeface="+mn-cs"/>
              </a:rPr>
              <a:t>De maneira geral, 4 módulos enviam informação para o módulo de controle pelo protocolo de comunicação SPI ou I2C. Por sua vez, o módulo de controle envia informações por Serial para a </a:t>
            </a:r>
            <a:r>
              <a:rPr lang="pt-BR" sz="1200" b="0" i="0" u="none" strike="noStrike" kern="1200" dirty="0" err="1" smtClean="0">
                <a:solidFill>
                  <a:schemeClr val="tx1"/>
                </a:solidFill>
                <a:effectLst/>
                <a:latin typeface="+mn-lt"/>
                <a:ea typeface="+mn-ea"/>
                <a:cs typeface="+mn-cs"/>
              </a:rPr>
              <a:t>Jetson</a:t>
            </a:r>
            <a:r>
              <a:rPr lang="pt-BR" sz="1200" b="0" i="0" u="none" strike="noStrike" kern="1200" dirty="0" smtClean="0">
                <a:solidFill>
                  <a:schemeClr val="tx1"/>
                </a:solidFill>
                <a:effectLst/>
                <a:latin typeface="+mn-lt"/>
                <a:ea typeface="+mn-ea"/>
                <a:cs typeface="+mn-cs"/>
              </a:rPr>
              <a:t> Nano, a qual faz o processamento de todos os dados e envia os sinais de controle para a placa de controle. Além disso, quando precisamos controlar o robô manualmente ou ativar algo manualmente, a </a:t>
            </a:r>
            <a:r>
              <a:rPr lang="pt-BR" sz="1200" b="0" i="0" u="none" strike="noStrike" kern="1200" dirty="0" err="1" smtClean="0">
                <a:solidFill>
                  <a:schemeClr val="tx1"/>
                </a:solidFill>
                <a:effectLst/>
                <a:latin typeface="+mn-lt"/>
                <a:ea typeface="+mn-ea"/>
                <a:cs typeface="+mn-cs"/>
              </a:rPr>
              <a:t>Jetson</a:t>
            </a:r>
            <a:r>
              <a:rPr lang="pt-BR" sz="1200" b="0" i="0" u="none" strike="noStrike" kern="1200" dirty="0" smtClean="0">
                <a:solidFill>
                  <a:schemeClr val="tx1"/>
                </a:solidFill>
                <a:effectLst/>
                <a:latin typeface="+mn-lt"/>
                <a:ea typeface="+mn-ea"/>
                <a:cs typeface="+mn-cs"/>
              </a:rPr>
              <a:t> Nano é acessada por SSH.</a:t>
            </a:r>
            <a:endParaRPr lang="pt-BR" b="0" dirty="0" smtClean="0">
              <a:effectLst/>
            </a:endParaRPr>
          </a:p>
          <a:p>
            <a:r>
              <a:rPr lang="pt-BR" dirty="0" smtClean="0"/>
              <a:t/>
            </a:r>
            <a:br>
              <a:rPr lang="pt-BR" dirty="0" smtClean="0"/>
            </a:br>
            <a:r>
              <a:rPr lang="pt-BR" dirty="0" smtClean="0"/>
              <a:t/>
            </a:r>
            <a:br>
              <a:rPr lang="pt-BR" dirty="0" smtClean="0"/>
            </a:b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17</a:t>
            </a:fld>
            <a:endParaRPr lang="pt-BR" noProof="0" dirty="0"/>
          </a:p>
        </p:txBody>
      </p:sp>
    </p:spTree>
    <p:extLst>
      <p:ext uri="{BB962C8B-B14F-4D97-AF65-F5344CB8AC3E}">
        <p14:creationId xmlns:p14="http://schemas.microsoft.com/office/powerpoint/2010/main" val="1065460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Por fim, vamos falar sobre os próximos passos do projeto e concluir</a:t>
            </a:r>
            <a:endParaRPr lang="pt-BR"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smtClean="0"/>
              <a:t>18</a:t>
            </a:fld>
            <a:endParaRPr lang="pt-BR" dirty="0"/>
          </a:p>
        </p:txBody>
      </p:sp>
    </p:spTree>
    <p:extLst>
      <p:ext uri="{BB962C8B-B14F-4D97-AF65-F5344CB8AC3E}">
        <p14:creationId xmlns:p14="http://schemas.microsoft.com/office/powerpoint/2010/main" val="3039453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Para dar continuidade ao hardware, é preciso otimizar a leitura de </a:t>
            </a:r>
            <a:r>
              <a:rPr lang="pt-BR" sz="1200" b="0" i="0" u="none" strike="noStrike" kern="1200" dirty="0" err="1" smtClean="0">
                <a:solidFill>
                  <a:schemeClr val="tx1"/>
                </a:solidFill>
                <a:effectLst/>
                <a:latin typeface="+mn-lt"/>
                <a:ea typeface="+mn-ea"/>
                <a:cs typeface="+mn-cs"/>
              </a:rPr>
              <a:t>odometria</a:t>
            </a:r>
            <a:r>
              <a:rPr lang="pt-BR" sz="1200" b="0" i="0" u="none" strike="noStrike" kern="1200" dirty="0" smtClean="0">
                <a:solidFill>
                  <a:schemeClr val="tx1"/>
                </a:solidFill>
                <a:effectLst/>
                <a:latin typeface="+mn-lt"/>
                <a:ea typeface="+mn-ea"/>
                <a:cs typeface="+mn-cs"/>
              </a:rPr>
              <a:t> do projeto. Terminar o desenvolvimento dos módulos eletrônicos e mandar fabricar. Dar continuidade a distribuição de energia do projeto e otimizar a organização do repositório no GitHub.</a:t>
            </a: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19</a:t>
            </a:fld>
            <a:endParaRPr lang="pt-BR" noProof="0" dirty="0"/>
          </a:p>
        </p:txBody>
      </p:sp>
    </p:spTree>
    <p:extLst>
      <p:ext uri="{BB962C8B-B14F-4D97-AF65-F5344CB8AC3E}">
        <p14:creationId xmlns:p14="http://schemas.microsoft.com/office/powerpoint/2010/main" val="127994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smtClean="0"/>
              <a:t>2</a:t>
            </a:fld>
            <a:endParaRPr lang="pt-BR" dirty="0"/>
          </a:p>
        </p:txBody>
      </p:sp>
    </p:spTree>
    <p:extLst>
      <p:ext uri="{BB962C8B-B14F-4D97-AF65-F5344CB8AC3E}">
        <p14:creationId xmlns:p14="http://schemas.microsoft.com/office/powerpoint/2010/main" val="3775946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Para o Software, é preciso dar continuidade na confecção dos algoritmos de controle. Retomar o desenvolvimento da visão computacional e desenvolvimento web do projeto. Além disso, é sempre bom fazer a manutenção dos projetos no GitHub.</a:t>
            </a: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20</a:t>
            </a:fld>
            <a:endParaRPr lang="pt-BR" noProof="0" dirty="0"/>
          </a:p>
        </p:txBody>
      </p:sp>
    </p:spTree>
    <p:extLst>
      <p:ext uri="{BB962C8B-B14F-4D97-AF65-F5344CB8AC3E}">
        <p14:creationId xmlns:p14="http://schemas.microsoft.com/office/powerpoint/2010/main" val="1066635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smtClean="0"/>
              <a:t>21</a:t>
            </a:fld>
            <a:endParaRPr lang="pt-BR" dirty="0"/>
          </a:p>
        </p:txBody>
      </p:sp>
    </p:spTree>
    <p:extLst>
      <p:ext uri="{BB962C8B-B14F-4D97-AF65-F5344CB8AC3E}">
        <p14:creationId xmlns:p14="http://schemas.microsoft.com/office/powerpoint/2010/main" val="3545054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smtClean="0"/>
              <a:t>23</a:t>
            </a:fld>
            <a:endParaRPr lang="pt-BR" dirty="0"/>
          </a:p>
        </p:txBody>
      </p:sp>
    </p:spTree>
    <p:extLst>
      <p:ext uri="{BB962C8B-B14F-4D97-AF65-F5344CB8AC3E}">
        <p14:creationId xmlns:p14="http://schemas.microsoft.com/office/powerpoint/2010/main" val="245182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O projeto em geral hoje, tem como objetivo produzir um robô de </a:t>
            </a:r>
            <a:r>
              <a:rPr lang="pt-BR" sz="1200" b="0" i="0" u="none" strike="noStrike" kern="1200" dirty="0" err="1" smtClean="0">
                <a:solidFill>
                  <a:schemeClr val="tx1"/>
                </a:solidFill>
                <a:effectLst/>
                <a:latin typeface="+mn-lt"/>
                <a:ea typeface="+mn-ea"/>
                <a:cs typeface="+mn-cs"/>
              </a:rPr>
              <a:t>autonomação</a:t>
            </a:r>
            <a:r>
              <a:rPr lang="pt-BR" sz="1200" b="0" i="0" u="none" strike="noStrike" kern="1200" dirty="0" smtClean="0">
                <a:solidFill>
                  <a:schemeClr val="tx1"/>
                </a:solidFill>
                <a:effectLst/>
                <a:latin typeface="+mn-lt"/>
                <a:ea typeface="+mn-ea"/>
                <a:cs typeface="+mn-cs"/>
              </a:rPr>
              <a:t> Hospitalar, para ajudar o HU, hospital universitário, em momento delicado. Além é claro, de auxiliar na junção da Escola Politécnica com o HU.</a:t>
            </a: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3</a:t>
            </a:fld>
            <a:endParaRPr lang="pt-BR" noProof="0" dirty="0"/>
          </a:p>
        </p:txBody>
      </p:sp>
    </p:spTree>
    <p:extLst>
      <p:ext uri="{BB962C8B-B14F-4D97-AF65-F5344CB8AC3E}">
        <p14:creationId xmlns:p14="http://schemas.microsoft.com/office/powerpoint/2010/main" val="230130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O projeto do robô hospitalar em geral, nasceu de uma adaptação de um robô de delivery, que tempos depois, foi reformulado para um robô de delivery hospitalar. Entretanto, essa versão não era muito adequada para um ambiente hospitalar por alguns motivos, como o excesso de parafusos, que dificultava a higienização do robô e o baixo alcance dos sensores de distância ultra sônicos. Além disso, por mais que fosse funcional, havia problemas de documentação de hardware e software que dificultavam a continuação do projeto.</a:t>
            </a: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4</a:t>
            </a:fld>
            <a:endParaRPr lang="pt-BR" noProof="0" dirty="0"/>
          </a:p>
        </p:txBody>
      </p:sp>
    </p:spTree>
    <p:extLst>
      <p:ext uri="{BB962C8B-B14F-4D97-AF65-F5344CB8AC3E}">
        <p14:creationId xmlns:p14="http://schemas.microsoft.com/office/powerpoint/2010/main" val="738344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smtClean="0">
                <a:solidFill>
                  <a:schemeClr val="tx1"/>
                </a:solidFill>
                <a:effectLst/>
                <a:latin typeface="+mn-lt"/>
                <a:ea typeface="+mn-ea"/>
                <a:cs typeface="+mn-cs"/>
              </a:rPr>
              <a:t>Em contrapartida, a versão nova está sendo desenvolvida para tentar resolver esses problemas que impediam a primeira versão de continuar. Dessa forma, mais preparada para o ambiente hospitalar.</a:t>
            </a: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5</a:t>
            </a:fld>
            <a:endParaRPr lang="pt-BR" noProof="0" dirty="0"/>
          </a:p>
        </p:txBody>
      </p:sp>
    </p:spTree>
    <p:extLst>
      <p:ext uri="{BB962C8B-B14F-4D97-AF65-F5344CB8AC3E}">
        <p14:creationId xmlns:p14="http://schemas.microsoft.com/office/powerpoint/2010/main" val="303315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smtClean="0"/>
              <a:t>6</a:t>
            </a:fld>
            <a:endParaRPr lang="pt-BR" dirty="0"/>
          </a:p>
        </p:txBody>
      </p:sp>
    </p:spTree>
    <p:extLst>
      <p:ext uri="{BB962C8B-B14F-4D97-AF65-F5344CB8AC3E}">
        <p14:creationId xmlns:p14="http://schemas.microsoft.com/office/powerpoint/2010/main" val="28528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r>
              <a:rPr lang="pt-BR" sz="1200" b="0" i="0" u="none" strike="noStrike" kern="1200" dirty="0" smtClean="0">
                <a:solidFill>
                  <a:schemeClr val="tx1"/>
                </a:solidFill>
                <a:effectLst/>
                <a:latin typeface="+mn-lt"/>
                <a:ea typeface="+mn-ea"/>
                <a:cs typeface="+mn-cs"/>
              </a:rPr>
              <a:t>Nesse um ano, quase, de iniciação científica, eu foquei os meus esforços de trabalho nas áreas de software e hardware. A princípio, para facilitar a divisão de trabalho entre os integrantes, essas áreas do projeto foram divididas nas seguintes categorias:</a:t>
            </a:r>
            <a:endParaRPr lang="pt-BR" b="0" dirty="0" smtClean="0">
              <a:effectLst/>
            </a:endParaRPr>
          </a:p>
          <a:p>
            <a:pPr rtl="0"/>
            <a:r>
              <a:rPr lang="pt-BR" sz="1200" b="0" i="0" u="none" strike="noStrike" kern="1200" dirty="0" smtClean="0">
                <a:solidFill>
                  <a:schemeClr val="tx1"/>
                </a:solidFill>
                <a:effectLst/>
                <a:latin typeface="+mn-lt"/>
                <a:ea typeface="+mn-ea"/>
                <a:cs typeface="+mn-cs"/>
              </a:rPr>
              <a:t>Hardware em módulos eletrônicos e distribuição de energia</a:t>
            </a:r>
            <a:endParaRPr lang="pt-BR" b="0" dirty="0" smtClean="0">
              <a:effectLst/>
            </a:endParaRPr>
          </a:p>
          <a:p>
            <a:pPr rtl="0"/>
            <a:r>
              <a:rPr lang="pt-BR" sz="1200" b="0" i="0" u="none" strike="noStrike" kern="1200" dirty="0" smtClean="0">
                <a:solidFill>
                  <a:schemeClr val="tx1"/>
                </a:solidFill>
                <a:effectLst/>
                <a:latin typeface="+mn-lt"/>
                <a:ea typeface="+mn-ea"/>
                <a:cs typeface="+mn-cs"/>
              </a:rPr>
              <a:t>Sendo que há 5 módulos embarcados: sinalização, que cuida da iluminação e envio de sinais com luz; percepção Externa, que realiza a leitura de todos os sensores externos ao robô; Telemetria, que realiza leituras de sensores dentro do robô; Interface com usuário, que realiza a abertura de portas e leitura de cartões e por fim e mais importante, a placa de controle, que além de controlar o driver do motor, ainda recebe sinais das outras módulos e enviar para o computador embarcado do projeto, a </a:t>
            </a:r>
            <a:r>
              <a:rPr lang="pt-BR" sz="1200" b="0" i="0" u="none" strike="noStrike" kern="1200" dirty="0" err="1" smtClean="0">
                <a:solidFill>
                  <a:schemeClr val="tx1"/>
                </a:solidFill>
                <a:effectLst/>
                <a:latin typeface="+mn-lt"/>
                <a:ea typeface="+mn-ea"/>
                <a:cs typeface="+mn-cs"/>
              </a:rPr>
              <a:t>Jetson</a:t>
            </a:r>
            <a:r>
              <a:rPr lang="pt-BR" sz="1200" b="0" i="0" u="none" strike="noStrike" kern="1200" dirty="0" smtClean="0">
                <a:solidFill>
                  <a:schemeClr val="tx1"/>
                </a:solidFill>
                <a:effectLst/>
                <a:latin typeface="+mn-lt"/>
                <a:ea typeface="+mn-ea"/>
                <a:cs typeface="+mn-cs"/>
              </a:rPr>
              <a:t> Nano.</a:t>
            </a:r>
            <a:endParaRPr lang="pt-BR" b="0" dirty="0" smtClean="0">
              <a:effectLst/>
            </a:endParaRPr>
          </a:p>
          <a:p>
            <a:pPr rtl="0"/>
            <a:r>
              <a:rPr lang="pt-BR" sz="1200" b="0" i="0" u="none" strike="noStrike" kern="1200" dirty="0" smtClean="0">
                <a:solidFill>
                  <a:schemeClr val="tx1"/>
                </a:solidFill>
                <a:effectLst/>
                <a:latin typeface="+mn-lt"/>
                <a:ea typeface="+mn-ea"/>
                <a:cs typeface="+mn-cs"/>
              </a:rPr>
              <a:t>Software em simulação, algoritmos de controle, integração de componentes e duas sub áreas pouco exploradas ainda, que são de visão computacional e desenvolvimento web.</a:t>
            </a:r>
            <a:endParaRPr lang="pt-BR" b="0" dirty="0" smtClean="0">
              <a:effectLst/>
            </a:endParaRPr>
          </a:p>
          <a:p>
            <a:r>
              <a:rPr lang="pt-BR" dirty="0" smtClean="0"/>
              <a:t/>
            </a:r>
            <a:br>
              <a:rPr lang="pt-BR" dirty="0" smtClean="0"/>
            </a:b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7</a:t>
            </a:fld>
            <a:endParaRPr lang="pt-BR" noProof="0" dirty="0"/>
          </a:p>
        </p:txBody>
      </p:sp>
    </p:spTree>
    <p:extLst>
      <p:ext uri="{BB962C8B-B14F-4D97-AF65-F5344CB8AC3E}">
        <p14:creationId xmlns:p14="http://schemas.microsoft.com/office/powerpoint/2010/main" val="821322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smtClean="0"/>
              <a:t>8</a:t>
            </a:fld>
            <a:endParaRPr lang="pt-BR" dirty="0"/>
          </a:p>
        </p:txBody>
      </p:sp>
    </p:spTree>
    <p:extLst>
      <p:ext uri="{BB962C8B-B14F-4D97-AF65-F5344CB8AC3E}">
        <p14:creationId xmlns:p14="http://schemas.microsoft.com/office/powerpoint/2010/main" val="19529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r>
              <a:rPr lang="pt-BR" sz="1200" b="0" i="0" u="none" strike="noStrike" kern="1200" dirty="0" smtClean="0">
                <a:solidFill>
                  <a:schemeClr val="tx1"/>
                </a:solidFill>
                <a:effectLst/>
                <a:latin typeface="+mn-lt"/>
                <a:ea typeface="+mn-ea"/>
                <a:cs typeface="+mn-cs"/>
              </a:rPr>
              <a:t>No geral, em cada módulo projetado, foi feito uma versão protótipo e uma versão oficial, evitando eventuais problemas antes de mandar o projeto para ser feito por uma empresa por fora da USP.</a:t>
            </a:r>
            <a:endParaRPr lang="pt-BR" b="0" dirty="0" smtClean="0">
              <a:effectLst/>
            </a:endParaRPr>
          </a:p>
          <a:p>
            <a:pPr rtl="0"/>
            <a:r>
              <a:rPr lang="pt-BR" sz="1200" b="0" i="0" u="none" strike="noStrike" kern="1200" dirty="0" smtClean="0">
                <a:solidFill>
                  <a:schemeClr val="tx1"/>
                </a:solidFill>
                <a:effectLst/>
                <a:latin typeface="+mn-lt"/>
                <a:ea typeface="+mn-ea"/>
                <a:cs typeface="+mn-cs"/>
              </a:rPr>
              <a:t>Assim, com auxílio do </a:t>
            </a:r>
            <a:r>
              <a:rPr lang="pt-BR" sz="1200" b="0" i="0" u="none" strike="noStrike" kern="1200" dirty="0" err="1" smtClean="0">
                <a:solidFill>
                  <a:schemeClr val="tx1"/>
                </a:solidFill>
                <a:effectLst/>
                <a:latin typeface="+mn-lt"/>
                <a:ea typeface="+mn-ea"/>
                <a:cs typeface="+mn-cs"/>
              </a:rPr>
              <a:t>Altium</a:t>
            </a:r>
            <a:r>
              <a:rPr lang="pt-BR" sz="1200" b="0" i="0" u="none" strike="noStrike" kern="1200" dirty="0" smtClean="0">
                <a:solidFill>
                  <a:schemeClr val="tx1"/>
                </a:solidFill>
                <a:effectLst/>
                <a:latin typeface="+mn-lt"/>
                <a:ea typeface="+mn-ea"/>
                <a:cs typeface="+mn-cs"/>
              </a:rPr>
              <a:t> designer, foram projetados 5 placas fresadas de protótipo.</a:t>
            </a:r>
            <a:endParaRPr lang="pt-BR" b="0" dirty="0" smtClean="0">
              <a:effectLst/>
            </a:endParaRPr>
          </a:p>
          <a:p>
            <a:r>
              <a:rPr lang="pt-BR" dirty="0" smtClean="0"/>
              <a:t/>
            </a:r>
            <a:br>
              <a:rPr lang="pt-BR" dirty="0" smtClean="0"/>
            </a:br>
            <a:endParaRPr lang="en-US" dirty="0"/>
          </a:p>
        </p:txBody>
      </p:sp>
      <p:sp>
        <p:nvSpPr>
          <p:cNvPr id="4" name="Espaço Reservado para Número de Slide 3"/>
          <p:cNvSpPr>
            <a:spLocks noGrp="1"/>
          </p:cNvSpPr>
          <p:nvPr>
            <p:ph type="sldNum" sz="quarter" idx="10"/>
          </p:nvPr>
        </p:nvSpPr>
        <p:spPr/>
        <p:txBody>
          <a:bodyPr/>
          <a:lstStyle/>
          <a:p>
            <a:pPr rtl="0"/>
            <a:fld id="{45C09F48-E3F7-4432-94C0-BC9DA42EACBA}" type="slidenum">
              <a:rPr lang="pt-BR" noProof="0" smtClean="0"/>
              <a:t>9</a:t>
            </a:fld>
            <a:endParaRPr lang="pt-BR" noProof="0" dirty="0"/>
          </a:p>
        </p:txBody>
      </p:sp>
    </p:spTree>
    <p:extLst>
      <p:ext uri="{BB962C8B-B14F-4D97-AF65-F5344CB8AC3E}">
        <p14:creationId xmlns:p14="http://schemas.microsoft.com/office/powerpoint/2010/main" val="1294562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en-US"/>
          </a:p>
        </p:txBody>
      </p:sp>
      <p:sp>
        <p:nvSpPr>
          <p:cNvPr id="4" name="Espaço Reservado para Data 3"/>
          <p:cNvSpPr>
            <a:spLocks noGrp="1"/>
          </p:cNvSpPr>
          <p:nvPr>
            <p:ph type="dt" sz="half" idx="10"/>
          </p:nvPr>
        </p:nvSpPr>
        <p:spPr/>
        <p:txBody>
          <a:bodyPr/>
          <a:lstStyle/>
          <a:p>
            <a:fld id="{83284890-85D2-4D7B-8EF5-15A9C1DB8F42}" type="datetimeFigureOut">
              <a:rPr lang="en-US" smtClean="0"/>
              <a:t>9/24/2021</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4FAB73BC-B049-4115-A692-8D63A059BFB8}" type="slidenum">
              <a:rPr lang="en-US" smtClean="0"/>
              <a:pPr/>
              <a:t>‹nº›</a:t>
            </a:fld>
            <a:endParaRPr lang="en-US" dirty="0"/>
          </a:p>
        </p:txBody>
      </p:sp>
      <p:grpSp>
        <p:nvGrpSpPr>
          <p:cNvPr id="7" name="Grupo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tângulo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13" name="Forma livre: Forma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14" name="Oval 3">
            <a:extLst>
              <a:ext uri="{FF2B5EF4-FFF2-40B4-BE49-F238E27FC236}">
                <a16:creationId xmlns:a16="http://schemas.microsoft.com/office/drawing/2014/main" id="{8371726A-1E0A-434B-A802-4FCC15A82D01}"/>
              </a:ext>
            </a:extLst>
          </p:cNvPr>
          <p:cNvSpPr/>
          <p:nvPr userDrawn="1"/>
        </p:nvSpPr>
        <p:spPr>
          <a:xfrm>
            <a:off x="2674071" y="21211"/>
            <a:ext cx="6843859" cy="6843859"/>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p>
            <a:pPr lvl="0" indent="0" algn="ctr" rtl="0">
              <a:lnSpc>
                <a:spcPct val="90000"/>
              </a:lnSpc>
              <a:spcBef>
                <a:spcPts val="1000"/>
              </a:spcBef>
              <a:buFont typeface="Arial" panose="020B0604020202020204" pitchFamily="34" charset="0"/>
              <a:buNone/>
            </a:pPr>
            <a:endParaRPr lang="pt-BR" sz="1600" noProof="0" dirty="0">
              <a:solidFill>
                <a:schemeClr val="bg1"/>
              </a:solidFill>
              <a:cs typeface="Arial" panose="020B0604020202020204" pitchFamily="34" charset="0"/>
            </a:endParaRPr>
          </a:p>
        </p:txBody>
      </p:sp>
      <p:cxnSp>
        <p:nvCxnSpPr>
          <p:cNvPr id="15" name="Conector Reto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68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en-US"/>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Data 3"/>
          <p:cNvSpPr>
            <a:spLocks noGrp="1"/>
          </p:cNvSpPr>
          <p:nvPr>
            <p:ph type="dt" sz="half" idx="10"/>
          </p:nvPr>
        </p:nvSpPr>
        <p:spPr/>
        <p:txBody>
          <a:bodyPr/>
          <a:lstStyle/>
          <a:p>
            <a:fld id="{87157CC2-0FC8-4686-B024-99790E0F5162}" type="datetimeFigureOut">
              <a:rPr lang="en-US" smtClean="0"/>
              <a:t>9/24/2021</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pPr rtl="0"/>
            <a:fld id="{DCB4E619-4CA9-4A22-920F-20396BF50470}" type="slidenum">
              <a:rPr lang="pt-BR" noProof="0" smtClean="0"/>
              <a:pPr rtl="0"/>
              <a:t>‹nº›</a:t>
            </a:fld>
            <a:endParaRPr lang="pt-BR" noProof="0" dirty="0"/>
          </a:p>
        </p:txBody>
      </p:sp>
    </p:spTree>
    <p:extLst>
      <p:ext uri="{BB962C8B-B14F-4D97-AF65-F5344CB8AC3E}">
        <p14:creationId xmlns:p14="http://schemas.microsoft.com/office/powerpoint/2010/main" val="334605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en-US"/>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Data 3"/>
          <p:cNvSpPr>
            <a:spLocks noGrp="1"/>
          </p:cNvSpPr>
          <p:nvPr>
            <p:ph type="dt" sz="half" idx="10"/>
          </p:nvPr>
        </p:nvSpPr>
        <p:spPr/>
        <p:txBody>
          <a:bodyPr/>
          <a:lstStyle/>
          <a:p>
            <a:fld id="{F6764DA5-CD3D-4590-A511-FCD3BC7A793E}" type="datetimeFigureOut">
              <a:rPr lang="en-US" smtClean="0"/>
              <a:t>9/24/2021</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pPr rtl="0"/>
            <a:fld id="{DCB4E619-4CA9-4A22-920F-20396BF50470}" type="slidenum">
              <a:rPr lang="pt-BR" noProof="0" smtClean="0"/>
              <a:pPr rtl="0"/>
              <a:t>‹nº›</a:t>
            </a:fld>
            <a:endParaRPr lang="pt-BR" noProof="0" dirty="0"/>
          </a:p>
        </p:txBody>
      </p:sp>
    </p:spTree>
    <p:extLst>
      <p:ext uri="{BB962C8B-B14F-4D97-AF65-F5344CB8AC3E}">
        <p14:creationId xmlns:p14="http://schemas.microsoft.com/office/powerpoint/2010/main" val="870940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lide de Título com Imagem">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tângulo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26" name="Forma livre: Forma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22" name="Espaço Reservado para Imagem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rtl="0">
              <a:buNone/>
            </a:pPr>
            <a:r>
              <a:rPr lang="pt-BR" noProof="0" dirty="0" smtClean="0"/>
              <a:t>Inserir Imagem</a:t>
            </a:r>
            <a:endParaRPr lang="pt-BR" noProof="0" dirty="0"/>
          </a:p>
        </p:txBody>
      </p:sp>
      <p:cxnSp>
        <p:nvCxnSpPr>
          <p:cNvPr id="15" name="Conector Reto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rtl="0">
              <a:lnSpc>
                <a:spcPct val="80000"/>
              </a:lnSpc>
            </a:pPr>
            <a:r>
              <a:rPr lang="pt-BR" noProof="0" dirty="0" smtClean="0"/>
              <a:t>Título</a:t>
            </a:r>
            <a:endParaRPr lang="pt-BR" noProof="0" dirty="0"/>
          </a:p>
        </p:txBody>
      </p:sp>
      <p:sp>
        <p:nvSpPr>
          <p:cNvPr id="3" name="Subtítulo 2">
            <a:extLst>
              <a:ext uri="{FF2B5EF4-FFF2-40B4-BE49-F238E27FC236}">
                <a16:creationId xmlns:a16="http://schemas.microsoft.com/office/drawing/2014/main" id="{DD109CAD-EBE3-4421-954D-A76C885B2753}"/>
              </a:ext>
            </a:extLst>
          </p:cNvPr>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rtl="0"/>
            <a:r>
              <a:rPr lang="pt-BR" noProof="0" dirty="0" smtClean="0"/>
              <a:t>Subtítulo</a:t>
            </a:r>
            <a:endParaRPr lang="pt-BR" noProof="0" dirty="0"/>
          </a:p>
        </p:txBody>
      </p:sp>
      <p:sp>
        <p:nvSpPr>
          <p:cNvPr id="20" name="Espaço Reservado para Texto 19">
            <a:extLst>
              <a:ext uri="{FF2B5EF4-FFF2-40B4-BE49-F238E27FC236}">
                <a16:creationId xmlns:a16="http://schemas.microsoft.com/office/drawing/2014/main" id="{49085F81-D49A-4915-8EEC-2A1A96AC0B38}"/>
              </a:ext>
            </a:extLst>
          </p:cNvPr>
          <p:cNvSpPr>
            <a:spLocks noGrp="1"/>
          </p:cNvSpPr>
          <p:nvPr>
            <p:ph type="body" sz="quarter" idx="13" hasCustomPrompt="1"/>
          </p:nvPr>
        </p:nvSpPr>
        <p:spPr>
          <a:xfrm>
            <a:off x="4641140" y="5795479"/>
            <a:ext cx="2915816" cy="258532"/>
          </a:xfrm>
        </p:spPr>
        <p:txBody>
          <a:bodyPr vert="horz" wrap="square" lIns="91440" tIns="45720" rIns="91440" bIns="45720" rtlCol="0" anchor="ctr" anchorCtr="1">
            <a:spAutoFit/>
          </a:bodyPr>
          <a:lstStyle>
            <a:lvl1pPr marL="0" indent="0">
              <a:buNone/>
              <a:defRPr lang="en-US" sz="1200" b="0" spc="300" smtClean="0">
                <a:solidFill>
                  <a:schemeClr val="bg1"/>
                </a:solidFill>
                <a:latin typeface="+mn-lt"/>
                <a:cs typeface="Arial" panose="020B0604020202020204" pitchFamily="34" charset="0"/>
              </a:defRPr>
            </a:lvl1pPr>
            <a:lvl2pPr>
              <a:defRPr lang="en-US" smtClean="0"/>
            </a:lvl2pPr>
            <a:lvl3pPr>
              <a:defRPr lang="en-US" smtClean="0"/>
            </a:lvl3pPr>
            <a:lvl4pPr>
              <a:defRPr lang="en-US" smtClean="0"/>
            </a:lvl4pPr>
            <a:lvl5pPr>
              <a:defRPr lang="en-GB"/>
            </a:lvl5pPr>
          </a:lstStyle>
          <a:p>
            <a:pPr marL="228600" lvl="0" indent="-228600" algn="ctr" rtl="0"/>
            <a:r>
              <a:rPr lang="pt-BR" noProof="0" dirty="0" smtClean="0"/>
              <a:t>Data</a:t>
            </a:r>
            <a:endParaRPr lang="pt-BR" noProof="0" dirty="0"/>
          </a:p>
        </p:txBody>
      </p:sp>
    </p:spTree>
    <p:extLst>
      <p:ext uri="{BB962C8B-B14F-4D97-AF65-F5344CB8AC3E}">
        <p14:creationId xmlns:p14="http://schemas.microsoft.com/office/powerpoint/2010/main" val="2026510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abeçalho da Seção com Imagem">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nvGrpSpPr>
          <p:cNvPr id="8" name="Grupo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bg1"/>
          </a:solidFill>
        </p:grpSpPr>
        <p:sp>
          <p:nvSpPr>
            <p:cNvPr id="9" name="Retângulo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3" name="Retângulo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2" name="Título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rtl="0"/>
            <a:r>
              <a:rPr lang="pt-BR" noProof="0" dirty="0" smtClean="0"/>
              <a:t>Cabeçalho da Seção</a:t>
            </a:r>
            <a:endParaRPr lang="pt-BR" noProof="0" dirty="0"/>
          </a:p>
        </p:txBody>
      </p:sp>
      <p:sp>
        <p:nvSpPr>
          <p:cNvPr id="19" name="Triângulo Direito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 name="Espaço Reservado para Texto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rtl="0"/>
            <a:r>
              <a:rPr lang="pt-BR" noProof="0" dirty="0" smtClean="0"/>
              <a:t>Subtítulo</a:t>
            </a:r>
            <a:endParaRPr lang="pt-BR" noProof="0" dirty="0"/>
          </a:p>
        </p:txBody>
      </p:sp>
      <p:sp>
        <p:nvSpPr>
          <p:cNvPr id="17" name="Oval 16">
            <a:extLst>
              <a:ext uri="{FF2B5EF4-FFF2-40B4-BE49-F238E27FC236}">
                <a16:creationId xmlns:a16="http://schemas.microsoft.com/office/drawing/2014/main" id="{811B3AF5-0AF9-445C-9B18-5CED755A048F}"/>
              </a:ext>
            </a:extLst>
          </p:cNvPr>
          <p:cNvSpPr/>
          <p:nvPr/>
        </p:nvSpPr>
        <p:spPr>
          <a:xfrm>
            <a:off x="6511925" y="131762"/>
            <a:ext cx="5416549" cy="5416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0" name="Espaço Reservado para Imagem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6715973" y="335810"/>
            <a:ext cx="5010912" cy="5010912"/>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rtl="0">
              <a:buNone/>
            </a:pPr>
            <a:r>
              <a:rPr lang="pt-BR" noProof="0" dirty="0" smtClean="0"/>
              <a:t>Inserir Imagem</a:t>
            </a:r>
            <a:endParaRPr lang="pt-BR" noProof="0" dirty="0"/>
          </a:p>
        </p:txBody>
      </p:sp>
    </p:spTree>
    <p:extLst>
      <p:ext uri="{BB962C8B-B14F-4D97-AF65-F5344CB8AC3E}">
        <p14:creationId xmlns:p14="http://schemas.microsoft.com/office/powerpoint/2010/main" val="247367851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Slide de Título">
    <p:spTree>
      <p:nvGrpSpPr>
        <p:cNvPr id="1" name=""/>
        <p:cNvGrpSpPr/>
        <p:nvPr/>
      </p:nvGrpSpPr>
      <p:grpSpPr>
        <a:xfrm>
          <a:off x="0" y="0"/>
          <a:ext cx="0" cy="0"/>
          <a:chOff x="0" y="0"/>
          <a:chExt cx="0" cy="0"/>
        </a:xfrm>
      </p:grpSpPr>
      <p:sp>
        <p:nvSpPr>
          <p:cNvPr id="27" name="Retângulo 26">
            <a:extLst>
              <a:ext uri="{FF2B5EF4-FFF2-40B4-BE49-F238E27FC236}">
                <a16:creationId xmlns:a16="http://schemas.microsoft.com/office/drawing/2014/main" id="{BA87BE54-14DC-472D-8337-75B1A8A35BF6}"/>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nvGrpSpPr>
          <p:cNvPr id="7" name="Grupo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1"/>
          </a:solidFill>
        </p:grpSpPr>
        <p:sp>
          <p:nvSpPr>
            <p:cNvPr id="8" name="Retângulo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14" name="Forma livre: Forma 13">
            <a:extLst>
              <a:ext uri="{FF2B5EF4-FFF2-40B4-BE49-F238E27FC236}">
                <a16:creationId xmlns:a16="http://schemas.microsoft.com/office/drawing/2014/main" id="{7AAA86F4-5F6B-408E-BB3A-E89D057B1437}"/>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22" name="Espaço Reservado para Imagem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rtl="0">
              <a:buNone/>
            </a:pPr>
            <a:r>
              <a:rPr lang="pt-BR" noProof="0" dirty="0" smtClean="0"/>
              <a:t>Inserir Imagem</a:t>
            </a:r>
            <a:endParaRPr lang="pt-BR" noProof="0" dirty="0"/>
          </a:p>
        </p:txBody>
      </p:sp>
      <p:cxnSp>
        <p:nvCxnSpPr>
          <p:cNvPr id="15" name="Conector Reto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rtl="0">
              <a:lnSpc>
                <a:spcPct val="80000"/>
              </a:lnSpc>
            </a:pPr>
            <a:r>
              <a:rPr lang="pt-BR" noProof="0" dirty="0" smtClean="0"/>
              <a:t>OBRIGADO</a:t>
            </a:r>
            <a:endParaRPr lang="pt-BR" noProof="0" dirty="0"/>
          </a:p>
        </p:txBody>
      </p:sp>
      <p:sp>
        <p:nvSpPr>
          <p:cNvPr id="5" name="Espaço Reservado para Texto 4">
            <a:extLst>
              <a:ext uri="{FF2B5EF4-FFF2-40B4-BE49-F238E27FC236}">
                <a16:creationId xmlns:a16="http://schemas.microsoft.com/office/drawing/2014/main" id="{64182412-18B8-4AC3-AA61-DAFA9BEABEFB}"/>
              </a:ext>
            </a:extLst>
          </p:cNvPr>
          <p:cNvSpPr>
            <a:spLocks noGrp="1"/>
          </p:cNvSpPr>
          <p:nvPr>
            <p:ph type="body" sz="quarter" idx="15" hasCustomPrompt="1"/>
          </p:nvPr>
        </p:nvSpPr>
        <p:spPr>
          <a:xfrm>
            <a:off x="4677266" y="4422773"/>
            <a:ext cx="3695206" cy="276999"/>
          </a:xfrm>
        </p:spPr>
        <p:txBody>
          <a:bodyPr lIns="0" rtlCol="0">
            <a:noAutofit/>
          </a:bodyPr>
          <a:lstStyle>
            <a:lvl1pPr marL="0" indent="0">
              <a:lnSpc>
                <a:spcPct val="100000"/>
              </a:lnSpc>
              <a:buNone/>
              <a:defRPr sz="1200" spc="0">
                <a:solidFill>
                  <a:schemeClr val="bg1"/>
                </a:solidFill>
                <a:latin typeface="+mn-lt"/>
              </a:defRPr>
            </a:lvl1pPr>
          </a:lstStyle>
          <a:p>
            <a:pPr lvl="0" rtl="0"/>
            <a:r>
              <a:rPr lang="pt-BR" noProof="0" dirty="0" smtClean="0"/>
              <a:t>Nome</a:t>
            </a:r>
            <a:endParaRPr lang="pt-BR" noProof="0" dirty="0"/>
          </a:p>
        </p:txBody>
      </p:sp>
      <p:sp>
        <p:nvSpPr>
          <p:cNvPr id="17" name="Espaço Reservado para Texto 4">
            <a:extLst>
              <a:ext uri="{FF2B5EF4-FFF2-40B4-BE49-F238E27FC236}">
                <a16:creationId xmlns:a16="http://schemas.microsoft.com/office/drawing/2014/main" id="{04BD3722-9C29-415A-B4F9-404DF7CA27F8}"/>
              </a:ext>
            </a:extLst>
          </p:cNvPr>
          <p:cNvSpPr>
            <a:spLocks noGrp="1"/>
          </p:cNvSpPr>
          <p:nvPr>
            <p:ph type="body" sz="quarter" idx="16" hasCustomPrompt="1"/>
          </p:nvPr>
        </p:nvSpPr>
        <p:spPr>
          <a:xfrm>
            <a:off x="4677266" y="4859273"/>
            <a:ext cx="3695206" cy="276999"/>
          </a:xfrm>
        </p:spPr>
        <p:txBody>
          <a:bodyPr lIns="0" rtlCol="0">
            <a:noAutofit/>
          </a:bodyPr>
          <a:lstStyle>
            <a:lvl1pPr marL="0" indent="0">
              <a:lnSpc>
                <a:spcPct val="100000"/>
              </a:lnSpc>
              <a:buNone/>
              <a:defRPr sz="1200" spc="0">
                <a:solidFill>
                  <a:schemeClr val="bg1"/>
                </a:solidFill>
                <a:latin typeface="+mn-lt"/>
              </a:defRPr>
            </a:lvl1pPr>
          </a:lstStyle>
          <a:p>
            <a:pPr lvl="0" rtl="0"/>
            <a:r>
              <a:rPr lang="pt-BR" noProof="0" dirty="0" smtClean="0"/>
              <a:t>Telefone</a:t>
            </a:r>
            <a:endParaRPr lang="pt-BR" noProof="0" dirty="0"/>
          </a:p>
        </p:txBody>
      </p:sp>
      <p:sp>
        <p:nvSpPr>
          <p:cNvPr id="18" name="Espaço Reservado para Texto 4">
            <a:extLst>
              <a:ext uri="{FF2B5EF4-FFF2-40B4-BE49-F238E27FC236}">
                <a16:creationId xmlns:a16="http://schemas.microsoft.com/office/drawing/2014/main" id="{19AB0B4C-135C-4049-A378-55E85A240EF0}"/>
              </a:ext>
            </a:extLst>
          </p:cNvPr>
          <p:cNvSpPr>
            <a:spLocks noGrp="1"/>
          </p:cNvSpPr>
          <p:nvPr>
            <p:ph type="body" sz="quarter" idx="17" hasCustomPrompt="1"/>
          </p:nvPr>
        </p:nvSpPr>
        <p:spPr>
          <a:xfrm>
            <a:off x="4677266" y="5295773"/>
            <a:ext cx="3695206" cy="276999"/>
          </a:xfrm>
        </p:spPr>
        <p:txBody>
          <a:bodyPr lIns="0" rtlCol="0">
            <a:noAutofit/>
          </a:bodyPr>
          <a:lstStyle>
            <a:lvl1pPr marL="0" indent="0">
              <a:lnSpc>
                <a:spcPct val="100000"/>
              </a:lnSpc>
              <a:buNone/>
              <a:defRPr sz="1200" spc="0">
                <a:solidFill>
                  <a:schemeClr val="bg1"/>
                </a:solidFill>
                <a:latin typeface="+mn-lt"/>
              </a:defRPr>
            </a:lvl1pPr>
          </a:lstStyle>
          <a:p>
            <a:pPr lvl="0" rtl="0"/>
            <a:r>
              <a:rPr lang="pt-BR" noProof="0" dirty="0" err="1" smtClean="0"/>
              <a:t>Email</a:t>
            </a:r>
            <a:endParaRPr lang="pt-BR" noProof="0" dirty="0"/>
          </a:p>
        </p:txBody>
      </p:sp>
      <p:sp>
        <p:nvSpPr>
          <p:cNvPr id="19" name="Espaço Reservado para Texto 4">
            <a:extLst>
              <a:ext uri="{FF2B5EF4-FFF2-40B4-BE49-F238E27FC236}">
                <a16:creationId xmlns:a16="http://schemas.microsoft.com/office/drawing/2014/main" id="{84C52246-1E1E-45D1-870F-11BEF236798C}"/>
              </a:ext>
            </a:extLst>
          </p:cNvPr>
          <p:cNvSpPr>
            <a:spLocks noGrp="1"/>
          </p:cNvSpPr>
          <p:nvPr>
            <p:ph type="body" sz="quarter" idx="18" hasCustomPrompt="1"/>
          </p:nvPr>
        </p:nvSpPr>
        <p:spPr>
          <a:xfrm>
            <a:off x="4677266" y="5732272"/>
            <a:ext cx="3695206" cy="276999"/>
          </a:xfrm>
        </p:spPr>
        <p:txBody>
          <a:bodyPr lIns="0" rtlCol="0">
            <a:noAutofit/>
          </a:bodyPr>
          <a:lstStyle>
            <a:lvl1pPr marL="0" indent="0">
              <a:lnSpc>
                <a:spcPct val="100000"/>
              </a:lnSpc>
              <a:buNone/>
              <a:defRPr sz="1200" spc="0">
                <a:solidFill>
                  <a:schemeClr val="bg1"/>
                </a:solidFill>
                <a:latin typeface="+mn-lt"/>
              </a:defRPr>
            </a:lvl1pPr>
          </a:lstStyle>
          <a:p>
            <a:pPr lvl="0" rtl="0"/>
            <a:r>
              <a:rPr lang="pt-BR" noProof="0" dirty="0" smtClean="0"/>
              <a:t>Site</a:t>
            </a:r>
            <a:endParaRPr lang="pt-BR" noProof="0" dirty="0"/>
          </a:p>
        </p:txBody>
      </p:sp>
      <p:cxnSp>
        <p:nvCxnSpPr>
          <p:cNvPr id="16" name="Conector Reto 15">
            <a:extLst>
              <a:ext uri="{FF2B5EF4-FFF2-40B4-BE49-F238E27FC236}">
                <a16:creationId xmlns:a16="http://schemas.microsoft.com/office/drawing/2014/main" id="{1F26A2B2-5127-40E8-8422-F1A7836E061C}"/>
              </a:ext>
            </a:extLst>
          </p:cNvPr>
          <p:cNvCxnSpPr/>
          <p:nvPr userDrawn="1"/>
        </p:nvCxnSpPr>
        <p:spPr>
          <a:xfrm>
            <a:off x="4516210" y="4422773"/>
            <a:ext cx="0" cy="15864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Elemento gráfico 22" descr="Usuário" title="Ícone - Nome do Apresentador">
            <a:extLst>
              <a:ext uri="{FF2B5EF4-FFF2-40B4-BE49-F238E27FC236}">
                <a16:creationId xmlns:a16="http://schemas.microsoft.com/office/drawing/2014/main" id="{D8682255-0CCB-4829-A139-1448962118E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4192357" y="4451822"/>
            <a:ext cx="218900" cy="218900"/>
          </a:xfrm>
          <a:prstGeom prst="rect">
            <a:avLst/>
          </a:prstGeom>
        </p:spPr>
      </p:pic>
      <p:pic>
        <p:nvPicPr>
          <p:cNvPr id="24" name="Elemento gráfico 23" descr="Envelope" title="Ícone de Email do Apresentador">
            <a:extLst>
              <a:ext uri="{FF2B5EF4-FFF2-40B4-BE49-F238E27FC236}">
                <a16:creationId xmlns:a16="http://schemas.microsoft.com/office/drawing/2014/main" id="{C70B540F-9BDA-45EE-8344-27F1110D8E2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4192357" y="5324822"/>
            <a:ext cx="218900" cy="218900"/>
          </a:xfrm>
          <a:prstGeom prst="rect">
            <a:avLst/>
          </a:prstGeom>
        </p:spPr>
      </p:pic>
      <p:pic>
        <p:nvPicPr>
          <p:cNvPr id="25" name="Elemento gráfico 24" descr="Smartphone" title="Ícone - Número de Telefone do Apresentador">
            <a:extLst>
              <a:ext uri="{FF2B5EF4-FFF2-40B4-BE49-F238E27FC236}">
                <a16:creationId xmlns:a16="http://schemas.microsoft.com/office/drawing/2014/main" id="{F9F9D3D1-F5F6-4B04-BA68-9B89F0E1FDE6}"/>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4192357" y="4888322"/>
            <a:ext cx="218900" cy="218900"/>
          </a:xfrm>
          <a:prstGeom prst="rect">
            <a:avLst/>
          </a:prstGeom>
        </p:spPr>
      </p:pic>
      <p:pic>
        <p:nvPicPr>
          <p:cNvPr id="26" name="Elemento gráfico 25" descr="Link">
            <a:extLst>
              <a:ext uri="{FF2B5EF4-FFF2-40B4-BE49-F238E27FC236}">
                <a16:creationId xmlns:a16="http://schemas.microsoft.com/office/drawing/2014/main" id="{0A350BC5-221A-4142-86A1-5B33F3184E8B}"/>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4179414" y="5748378"/>
            <a:ext cx="244786" cy="244786"/>
          </a:xfrm>
          <a:prstGeom prst="rect">
            <a:avLst/>
          </a:prstGeom>
        </p:spPr>
      </p:pic>
    </p:spTree>
    <p:extLst>
      <p:ext uri="{BB962C8B-B14F-4D97-AF65-F5344CB8AC3E}">
        <p14:creationId xmlns:p14="http://schemas.microsoft.com/office/powerpoint/2010/main" val="2954833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m com Leg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tângulo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6" name="Retângulo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7" name="Retângulo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8" name="Retângulo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5" name="Retângulo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Retângulo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20" name="Retângulo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7" name="Forma livre: Forma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19" name="Espaço Reservado para Imagem 18">
            <a:extLst>
              <a:ext uri="{FF2B5EF4-FFF2-40B4-BE49-F238E27FC236}">
                <a16:creationId xmlns:a16="http://schemas.microsoft.com/office/drawing/2014/main" id="{4EAA5535-A3DD-490B-B233-9C9B84EECD13}"/>
              </a:ext>
            </a:extLst>
          </p:cNvPr>
          <p:cNvSpPr>
            <a:spLocks noGrp="1"/>
          </p:cNvSpPr>
          <p:nvPr>
            <p:ph type="pic" idx="1"/>
          </p:nvPr>
        </p:nvSpPr>
        <p:spPr>
          <a:xfrm>
            <a:off x="5576326" y="1251145"/>
            <a:ext cx="6615674" cy="5596389"/>
          </a:xfrm>
          <a:custGeom>
            <a:avLst/>
            <a:gdLst>
              <a:gd name="connsiteX0" fmla="*/ 3621727 w 6615674"/>
              <a:gd name="connsiteY0" fmla="*/ 0 h 5596389"/>
              <a:gd name="connsiteX1" fmla="*/ 6416428 w 6615674"/>
              <a:gd name="connsiteY1" fmla="*/ 1317972 h 5596389"/>
              <a:gd name="connsiteX2" fmla="*/ 6615674 w 6615674"/>
              <a:gd name="connsiteY2" fmla="*/ 1584421 h 5596389"/>
              <a:gd name="connsiteX3" fmla="*/ 6615674 w 6615674"/>
              <a:gd name="connsiteY3" fmla="*/ 5596389 h 5596389"/>
              <a:gd name="connsiteX4" fmla="*/ 587989 w 6615674"/>
              <a:gd name="connsiteY4" fmla="*/ 5596389 h 5596389"/>
              <a:gd name="connsiteX5" fmla="*/ 437123 w 6615674"/>
              <a:gd name="connsiteY5" fmla="*/ 5348058 h 5596389"/>
              <a:gd name="connsiteX6" fmla="*/ 0 w 6615674"/>
              <a:gd name="connsiteY6" fmla="*/ 3621727 h 5596389"/>
              <a:gd name="connsiteX7" fmla="*/ 3621727 w 6615674"/>
              <a:gd name="connsiteY7" fmla="*/ 0 h 559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596389">
                <a:moveTo>
                  <a:pt x="3621727" y="0"/>
                </a:moveTo>
                <a:cubicBezTo>
                  <a:pt x="4746854" y="0"/>
                  <a:pt x="5752150" y="513054"/>
                  <a:pt x="6416428" y="1317972"/>
                </a:cubicBezTo>
                <a:lnTo>
                  <a:pt x="6615674" y="1584421"/>
                </a:lnTo>
                <a:lnTo>
                  <a:pt x="6615674" y="5596389"/>
                </a:lnTo>
                <a:lnTo>
                  <a:pt x="587989" y="5596389"/>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ctr" anchorCtr="1">
            <a:noAutofit/>
          </a:bodyPr>
          <a:lstStyle>
            <a:lvl1pPr>
              <a:defRPr lang="en-US" sz="1600">
                <a:solidFill>
                  <a:schemeClr val="bg1"/>
                </a:solidFill>
                <a:cs typeface="Arial" panose="020B0604020202020204" pitchFamily="34" charset="0"/>
              </a:defRPr>
            </a:lvl1pPr>
          </a:lstStyle>
          <a:p>
            <a:pPr marL="0" lvl="0" indent="0" algn="ctr" rtl="0">
              <a:buNone/>
            </a:pPr>
            <a:r>
              <a:rPr lang="pt-BR" noProof="0" smtClean="0"/>
              <a:t>Clique no ícone para adicionar uma imagem</a:t>
            </a:r>
            <a:endParaRPr lang="pt-BR" noProof="0" dirty="0"/>
          </a:p>
        </p:txBody>
      </p:sp>
      <p:sp>
        <p:nvSpPr>
          <p:cNvPr id="2" name="Título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rtl="0"/>
            <a:r>
              <a:rPr lang="pt-BR" noProof="0" dirty="0" smtClean="0"/>
              <a:t>CLIQUE PARA EDITAR O ESTILO DO TÍTULO MESTRE</a:t>
            </a:r>
            <a:endParaRPr lang="pt-BR" noProof="0" dirty="0"/>
          </a:p>
        </p:txBody>
      </p:sp>
      <p:sp>
        <p:nvSpPr>
          <p:cNvPr id="17" name="Espaço reservado para texto 3">
            <a:extLst>
              <a:ext uri="{FF2B5EF4-FFF2-40B4-BE49-F238E27FC236}">
                <a16:creationId xmlns:a16="http://schemas.microsoft.com/office/drawing/2014/main" id="{F108634F-AB43-4931-97E0-C7125C9FD35A}"/>
              </a:ext>
            </a:extLst>
          </p:cNvPr>
          <p:cNvSpPr>
            <a:spLocks noGrp="1"/>
          </p:cNvSpPr>
          <p:nvPr>
            <p:ph type="body" sz="half" idx="2"/>
          </p:nvPr>
        </p:nvSpPr>
        <p:spPr>
          <a:xfrm>
            <a:off x="640080" y="2489548"/>
            <a:ext cx="4131946" cy="3379439"/>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smtClean="0"/>
              <a:t>Editar estilos de texto Mestre</a:t>
            </a:r>
          </a:p>
        </p:txBody>
      </p:sp>
    </p:spTree>
    <p:extLst>
      <p:ext uri="{BB962C8B-B14F-4D97-AF65-F5344CB8AC3E}">
        <p14:creationId xmlns:p14="http://schemas.microsoft.com/office/powerpoint/2010/main" val="3377778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abeçalho da Seção">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nvGrpSpPr>
          <p:cNvPr id="8" name="Grupo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bg1"/>
          </a:solidFill>
        </p:grpSpPr>
        <p:sp>
          <p:nvSpPr>
            <p:cNvPr id="9" name="Retângulo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3" name="Retângulo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2" name="Título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rtl="0"/>
            <a:r>
              <a:rPr lang="pt-BR" noProof="0" dirty="0" smtClean="0"/>
              <a:t>Cabeçalho da Seção</a:t>
            </a:r>
            <a:endParaRPr lang="pt-BR" noProof="0" dirty="0"/>
          </a:p>
        </p:txBody>
      </p:sp>
      <p:sp>
        <p:nvSpPr>
          <p:cNvPr id="19" name="Triângulo Direito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 name="Espaço Reservado para Texto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rtl="0"/>
            <a:r>
              <a:rPr lang="pt-BR" noProof="0" dirty="0" smtClean="0"/>
              <a:t>Subtítulo</a:t>
            </a:r>
            <a:endParaRPr lang="pt-BR" noProof="0" dirty="0"/>
          </a:p>
        </p:txBody>
      </p:sp>
    </p:spTree>
    <p:extLst>
      <p:ext uri="{BB962C8B-B14F-4D97-AF65-F5344CB8AC3E}">
        <p14:creationId xmlns:p14="http://schemas.microsoft.com/office/powerpoint/2010/main" val="404762011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omente Título">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E5FBE8C2-A941-4BA0-AB92-8B9DAEA8D920}"/>
              </a:ext>
            </a:extLst>
          </p:cNvPr>
          <p:cNvSpPr>
            <a:spLocks noGrp="1"/>
          </p:cNvSpPr>
          <p:nvPr>
            <p:ph type="sldNum" sz="quarter" idx="10"/>
          </p:nvPr>
        </p:nvSpPr>
        <p:spPr/>
        <p:txBody>
          <a:bodyPr rtlCol="0"/>
          <a:lstStyle/>
          <a:p>
            <a:pPr rtl="0"/>
            <a:fld id="{DCB4E619-4CA9-4A22-920F-20396BF50470}" type="slidenum">
              <a:rPr lang="pt-BR" noProof="0" smtClean="0"/>
              <a:pPr rtl="0"/>
              <a:t>‹nº›</a:t>
            </a:fld>
            <a:endParaRPr lang="pt-BR" noProof="0" dirty="0"/>
          </a:p>
        </p:txBody>
      </p:sp>
      <p:sp>
        <p:nvSpPr>
          <p:cNvPr id="2" name="Título 1">
            <a:extLst>
              <a:ext uri="{FF2B5EF4-FFF2-40B4-BE49-F238E27FC236}">
                <a16:creationId xmlns:a16="http://schemas.microsoft.com/office/drawing/2014/main" id="{8E1EE7A0-1D71-4AE9-A7A8-91F84FED27F7}"/>
              </a:ext>
            </a:extLst>
          </p:cNvPr>
          <p:cNvSpPr>
            <a:spLocks noGrp="1"/>
          </p:cNvSpPr>
          <p:nvPr>
            <p:ph type="title"/>
          </p:nvPr>
        </p:nvSpPr>
        <p:spPr>
          <a:xfrm>
            <a:off x="640079" y="500492"/>
            <a:ext cx="10980413" cy="493421"/>
          </a:xfrm>
        </p:spPr>
        <p:txBody>
          <a:bodyPr rtlCol="0"/>
          <a:lstStyle/>
          <a:p>
            <a:pPr rtl="0"/>
            <a:r>
              <a:rPr lang="pt-BR" noProof="0" smtClean="0"/>
              <a:t>Clique para editar o título mestre</a:t>
            </a:r>
            <a:endParaRPr lang="pt-BR" noProof="0" dirty="0"/>
          </a:p>
        </p:txBody>
      </p:sp>
    </p:spTree>
    <p:extLst>
      <p:ext uri="{BB962C8B-B14F-4D97-AF65-F5344CB8AC3E}">
        <p14:creationId xmlns:p14="http://schemas.microsoft.com/office/powerpoint/2010/main" val="2214736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Slide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tângulo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26" name="Forma livre: Forma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4" name="Oval 3">
            <a:extLst>
              <a:ext uri="{FF2B5EF4-FFF2-40B4-BE49-F238E27FC236}">
                <a16:creationId xmlns:a16="http://schemas.microsoft.com/office/drawing/2014/main" id="{8371726A-1E0A-434B-A802-4FCC15A82D01}"/>
              </a:ext>
            </a:extLst>
          </p:cNvPr>
          <p:cNvSpPr/>
          <p:nvPr userDrawn="1"/>
        </p:nvSpPr>
        <p:spPr>
          <a:xfrm>
            <a:off x="2674071" y="21211"/>
            <a:ext cx="6843859" cy="6843859"/>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p>
            <a:pPr lvl="0" indent="0" algn="ctr" rtl="0">
              <a:lnSpc>
                <a:spcPct val="90000"/>
              </a:lnSpc>
              <a:spcBef>
                <a:spcPts val="1000"/>
              </a:spcBef>
              <a:buFont typeface="Arial" panose="020B0604020202020204" pitchFamily="34" charset="0"/>
              <a:buNone/>
            </a:pPr>
            <a:endParaRPr lang="pt-BR" sz="1600" noProof="0" dirty="0">
              <a:solidFill>
                <a:schemeClr val="bg1"/>
              </a:solidFill>
              <a:cs typeface="Arial" panose="020B0604020202020204" pitchFamily="34" charset="0"/>
            </a:endParaRPr>
          </a:p>
        </p:txBody>
      </p:sp>
      <p:cxnSp>
        <p:nvCxnSpPr>
          <p:cNvPr id="15" name="Conector Reto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rtl="0">
              <a:lnSpc>
                <a:spcPct val="80000"/>
              </a:lnSpc>
            </a:pPr>
            <a:r>
              <a:rPr lang="pt-BR" noProof="0" dirty="0" smtClean="0"/>
              <a:t>Título</a:t>
            </a:r>
            <a:endParaRPr lang="pt-BR" noProof="0" dirty="0"/>
          </a:p>
        </p:txBody>
      </p:sp>
      <p:sp>
        <p:nvSpPr>
          <p:cNvPr id="3" name="Subtítulo 2">
            <a:extLst>
              <a:ext uri="{FF2B5EF4-FFF2-40B4-BE49-F238E27FC236}">
                <a16:creationId xmlns:a16="http://schemas.microsoft.com/office/drawing/2014/main" id="{DD109CAD-EBE3-4421-954D-A76C885B2753}"/>
              </a:ext>
            </a:extLst>
          </p:cNvPr>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rtl="0"/>
            <a:r>
              <a:rPr lang="pt-BR" noProof="0" dirty="0" smtClean="0"/>
              <a:t>Subtítulo</a:t>
            </a:r>
            <a:endParaRPr lang="pt-BR" noProof="0" dirty="0"/>
          </a:p>
        </p:txBody>
      </p:sp>
    </p:spTree>
    <p:extLst>
      <p:ext uri="{BB962C8B-B14F-4D97-AF65-F5344CB8AC3E}">
        <p14:creationId xmlns:p14="http://schemas.microsoft.com/office/powerpoint/2010/main" val="532482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tângulo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2" name="Retângulo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6" name="Retângulo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7" name="Retângulo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0" name="Retângulo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1" name="Retângulo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2" name="Retângulo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33" name="Retângulo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rtl="0"/>
            <a:r>
              <a:rPr lang="pt-BR" noProof="0" dirty="0" smtClean="0"/>
              <a:t>CLIQUE PARA EDITAR O ESTILO DO TÍTULO MESTRE</a:t>
            </a:r>
            <a:endParaRPr lang="pt-BR" noProof="0" dirty="0"/>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24" name="Conector Reto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Espaço Reservado para o Número do Slide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rtlCol="0" anchor="ctr" anchorCtr="1"/>
          <a:lstStyle>
            <a:lvl1pPr algn="ctr">
              <a:defRPr sz="1000">
                <a:solidFill>
                  <a:schemeClr val="bg1"/>
                </a:solidFill>
                <a:latin typeface="+mn-lt"/>
                <a:cs typeface="Arial" panose="020B0604020202020204" pitchFamily="34" charset="0"/>
              </a:defRPr>
            </a:lvl1pPr>
          </a:lstStyle>
          <a:p>
            <a:pPr rtl="0"/>
            <a:fld id="{DCB4E619-4CA9-4A22-920F-20396BF50470}" type="slidenum">
              <a:rPr lang="pt-BR" noProof="0" smtClean="0"/>
              <a:pPr rtl="0"/>
              <a:t>‹nº›</a:t>
            </a:fld>
            <a:endParaRPr lang="pt-BR" noProof="0" dirty="0"/>
          </a:p>
        </p:txBody>
      </p:sp>
      <p:cxnSp>
        <p:nvCxnSpPr>
          <p:cNvPr id="34" name="Conector Reto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Forma livre: Forma 46">
            <a:extLst>
              <a:ext uri="{FF2B5EF4-FFF2-40B4-BE49-F238E27FC236}">
                <a16:creationId xmlns:a16="http://schemas.microsoft.com/office/drawing/2014/main" id="{B4B03F13-A59A-4526-9D17-27A3B8C63BCD}"/>
              </a:ext>
            </a:extLst>
          </p:cNvPr>
          <p:cNvSpPr/>
          <p:nvPr userDrawn="1"/>
        </p:nvSpPr>
        <p:spPr>
          <a:xfrm>
            <a:off x="-1" y="-16064"/>
            <a:ext cx="3981692" cy="2505614"/>
          </a:xfrm>
          <a:custGeom>
            <a:avLst/>
            <a:gdLst>
              <a:gd name="connsiteX0" fmla="*/ 0 w 3981692"/>
              <a:gd name="connsiteY0" fmla="*/ 0 h 2505614"/>
              <a:gd name="connsiteX1" fmla="*/ 3978183 w 3981692"/>
              <a:gd name="connsiteY1" fmla="*/ 0 h 2505614"/>
              <a:gd name="connsiteX2" fmla="*/ 3981692 w 3981692"/>
              <a:gd name="connsiteY2" fmla="*/ 54609 h 2505614"/>
              <a:gd name="connsiteX3" fmla="*/ 862315 w 3981692"/>
              <a:gd name="connsiteY3" fmla="*/ 2505614 h 2505614"/>
              <a:gd name="connsiteX4" fmla="*/ 233652 w 3981692"/>
              <a:gd name="connsiteY4" fmla="*/ 2455818 h 2505614"/>
              <a:gd name="connsiteX5" fmla="*/ 0 w 3981692"/>
              <a:gd name="connsiteY5" fmla="*/ 2408613 h 250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692" h="2505614">
                <a:moveTo>
                  <a:pt x="0" y="0"/>
                </a:moveTo>
                <a:lnTo>
                  <a:pt x="3978183" y="0"/>
                </a:lnTo>
                <a:lnTo>
                  <a:pt x="3981692" y="54609"/>
                </a:lnTo>
                <a:cubicBezTo>
                  <a:pt x="3981692" y="1408262"/>
                  <a:pt x="2585099" y="2505614"/>
                  <a:pt x="862315" y="2505614"/>
                </a:cubicBezTo>
                <a:cubicBezTo>
                  <a:pt x="646967" y="2505614"/>
                  <a:pt x="436716" y="2488468"/>
                  <a:pt x="233652" y="2455818"/>
                </a:cubicBezTo>
                <a:lnTo>
                  <a:pt x="0" y="24086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45" name="Forma Livre: Forma 44">
            <a:extLst>
              <a:ext uri="{FF2B5EF4-FFF2-40B4-BE49-F238E27FC236}">
                <a16:creationId xmlns:a16="http://schemas.microsoft.com/office/drawing/2014/main" id="{5A1E45B6-C7EC-4687-B8D8-10D1DBC47018}"/>
              </a:ext>
            </a:extLst>
          </p:cNvPr>
          <p:cNvSpPr/>
          <p:nvPr userDrawn="1"/>
        </p:nvSpPr>
        <p:spPr>
          <a:xfrm>
            <a:off x="0" y="-16063"/>
            <a:ext cx="3795148" cy="2242063"/>
          </a:xfrm>
          <a:custGeom>
            <a:avLst/>
            <a:gdLst>
              <a:gd name="connsiteX0" fmla="*/ 0 w 3795148"/>
              <a:gd name="connsiteY0" fmla="*/ 0 h 2242063"/>
              <a:gd name="connsiteX1" fmla="*/ 3795148 w 3795148"/>
              <a:gd name="connsiteY1" fmla="*/ 0 h 2242063"/>
              <a:gd name="connsiteX2" fmla="*/ 3793988 w 3795148"/>
              <a:gd name="connsiteY2" fmla="*/ 18343 h 2242063"/>
              <a:gd name="connsiteX3" fmla="*/ 708660 w 3795148"/>
              <a:gd name="connsiteY3" fmla="*/ 2242063 h 2242063"/>
              <a:gd name="connsiteX4" fmla="*/ 83632 w 3795148"/>
              <a:gd name="connsiteY4" fmla="*/ 2191740 h 2242063"/>
              <a:gd name="connsiteX5" fmla="*/ 0 w 3795148"/>
              <a:gd name="connsiteY5" fmla="*/ 2174565 h 224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5148" h="2242063">
                <a:moveTo>
                  <a:pt x="0" y="0"/>
                </a:moveTo>
                <a:lnTo>
                  <a:pt x="3795148" y="0"/>
                </a:lnTo>
                <a:lnTo>
                  <a:pt x="3793988" y="18343"/>
                </a:lnTo>
                <a:cubicBezTo>
                  <a:pt x="3635169" y="1267374"/>
                  <a:pt x="2314432" y="2242063"/>
                  <a:pt x="708660" y="2242063"/>
                </a:cubicBezTo>
                <a:cubicBezTo>
                  <a:pt x="494557" y="2242063"/>
                  <a:pt x="285522" y="2224735"/>
                  <a:pt x="83632" y="2191740"/>
                </a:cubicBezTo>
                <a:lnTo>
                  <a:pt x="0" y="2174565"/>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rtl="0">
              <a:lnSpc>
                <a:spcPct val="90000"/>
              </a:lnSpc>
              <a:spcBef>
                <a:spcPts val="1000"/>
              </a:spcBef>
              <a:buFont typeface="Arial" panose="020B0604020202020204" pitchFamily="34" charset="0"/>
              <a:buNone/>
            </a:pPr>
            <a:endParaRPr lang="pt-BR" sz="1600" noProof="0" dirty="0">
              <a:solidFill>
                <a:schemeClr val="bg1"/>
              </a:solidFill>
              <a:cs typeface="Arial" panose="020B0604020202020204" pitchFamily="34" charset="0"/>
            </a:endParaRPr>
          </a:p>
        </p:txBody>
      </p:sp>
      <p:sp>
        <p:nvSpPr>
          <p:cNvPr id="48" name="Espaço Reservado para Conteúdo 2">
            <a:extLst>
              <a:ext uri="{FF2B5EF4-FFF2-40B4-BE49-F238E27FC236}">
                <a16:creationId xmlns:a16="http://schemas.microsoft.com/office/drawing/2014/main" id="{E8536E4F-F1FA-484F-8F59-EAADF8904D0B}"/>
              </a:ext>
            </a:extLst>
          </p:cNvPr>
          <p:cNvSpPr>
            <a:spLocks noGrp="1"/>
          </p:cNvSpPr>
          <p:nvPr>
            <p:ph idx="1"/>
          </p:nvPr>
        </p:nvSpPr>
        <p:spPr>
          <a:xfrm>
            <a:off x="838199" y="2346039"/>
            <a:ext cx="10782283" cy="3830924"/>
          </a:xfrm>
        </p:spPr>
        <p:txBody>
          <a:bodyPr rtlCol="0"/>
          <a:lstStyle/>
          <a:p>
            <a:pPr lvl="0" rtl="0"/>
            <a:r>
              <a:rPr lang="pt-BR" noProof="0" smtClean="0"/>
              <a:t>Editar estilos de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Tree>
    <p:extLst>
      <p:ext uri="{BB962C8B-B14F-4D97-AF65-F5344CB8AC3E}">
        <p14:creationId xmlns:p14="http://schemas.microsoft.com/office/powerpoint/2010/main" val="448100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en-US"/>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Data 3"/>
          <p:cNvSpPr>
            <a:spLocks noGrp="1"/>
          </p:cNvSpPr>
          <p:nvPr>
            <p:ph type="dt" sz="half" idx="10"/>
          </p:nvPr>
        </p:nvSpPr>
        <p:spPr/>
        <p:txBody>
          <a:bodyPr/>
          <a:lstStyle/>
          <a:p>
            <a:fld id="{82F5661D-6934-4B32-B92C-470368BF1EC6}" type="datetimeFigureOut">
              <a:rPr lang="en-US" smtClean="0"/>
              <a:t>9/24/2021</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pPr rtl="0"/>
            <a:fld id="{DCB4E619-4CA9-4A22-920F-20396BF50470}" type="slidenum">
              <a:rPr lang="pt-BR" noProof="0" smtClean="0"/>
              <a:pPr rtl="0"/>
              <a:t>‹nº›</a:t>
            </a:fld>
            <a:endParaRPr lang="pt-BR" noProof="0" dirty="0"/>
          </a:p>
        </p:txBody>
      </p:sp>
      <p:grpSp>
        <p:nvGrpSpPr>
          <p:cNvPr id="7" name="Grupo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8" name="Retângulo 7">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3" name="Retângulo 12">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4" name="Retângulo 13">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15" name="Retângulo 14">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17" name="Conector Reto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Conector Reto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Forma livre: Forma 46">
            <a:extLst>
              <a:ext uri="{FF2B5EF4-FFF2-40B4-BE49-F238E27FC236}">
                <a16:creationId xmlns:a16="http://schemas.microsoft.com/office/drawing/2014/main" id="{B4B03F13-A59A-4526-9D17-27A3B8C63BCD}"/>
              </a:ext>
            </a:extLst>
          </p:cNvPr>
          <p:cNvSpPr/>
          <p:nvPr userDrawn="1"/>
        </p:nvSpPr>
        <p:spPr>
          <a:xfrm>
            <a:off x="-1" y="-16064"/>
            <a:ext cx="3981692" cy="2505614"/>
          </a:xfrm>
          <a:custGeom>
            <a:avLst/>
            <a:gdLst>
              <a:gd name="connsiteX0" fmla="*/ 0 w 3981692"/>
              <a:gd name="connsiteY0" fmla="*/ 0 h 2505614"/>
              <a:gd name="connsiteX1" fmla="*/ 3978183 w 3981692"/>
              <a:gd name="connsiteY1" fmla="*/ 0 h 2505614"/>
              <a:gd name="connsiteX2" fmla="*/ 3981692 w 3981692"/>
              <a:gd name="connsiteY2" fmla="*/ 54609 h 2505614"/>
              <a:gd name="connsiteX3" fmla="*/ 862315 w 3981692"/>
              <a:gd name="connsiteY3" fmla="*/ 2505614 h 2505614"/>
              <a:gd name="connsiteX4" fmla="*/ 233652 w 3981692"/>
              <a:gd name="connsiteY4" fmla="*/ 2455818 h 2505614"/>
              <a:gd name="connsiteX5" fmla="*/ 0 w 3981692"/>
              <a:gd name="connsiteY5" fmla="*/ 2408613 h 250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692" h="2505614">
                <a:moveTo>
                  <a:pt x="0" y="0"/>
                </a:moveTo>
                <a:lnTo>
                  <a:pt x="3978183" y="0"/>
                </a:lnTo>
                <a:lnTo>
                  <a:pt x="3981692" y="54609"/>
                </a:lnTo>
                <a:cubicBezTo>
                  <a:pt x="3981692" y="1408262"/>
                  <a:pt x="2585099" y="2505614"/>
                  <a:pt x="862315" y="2505614"/>
                </a:cubicBezTo>
                <a:cubicBezTo>
                  <a:pt x="646967" y="2505614"/>
                  <a:pt x="436716" y="2488468"/>
                  <a:pt x="233652" y="2455818"/>
                </a:cubicBezTo>
                <a:lnTo>
                  <a:pt x="0" y="24086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0" name="Forma Livre: Forma 44">
            <a:extLst>
              <a:ext uri="{FF2B5EF4-FFF2-40B4-BE49-F238E27FC236}">
                <a16:creationId xmlns:a16="http://schemas.microsoft.com/office/drawing/2014/main" id="{5A1E45B6-C7EC-4687-B8D8-10D1DBC47018}"/>
              </a:ext>
            </a:extLst>
          </p:cNvPr>
          <p:cNvSpPr/>
          <p:nvPr userDrawn="1"/>
        </p:nvSpPr>
        <p:spPr>
          <a:xfrm>
            <a:off x="0" y="-16063"/>
            <a:ext cx="3795148" cy="2242063"/>
          </a:xfrm>
          <a:custGeom>
            <a:avLst/>
            <a:gdLst>
              <a:gd name="connsiteX0" fmla="*/ 0 w 3795148"/>
              <a:gd name="connsiteY0" fmla="*/ 0 h 2242063"/>
              <a:gd name="connsiteX1" fmla="*/ 3795148 w 3795148"/>
              <a:gd name="connsiteY1" fmla="*/ 0 h 2242063"/>
              <a:gd name="connsiteX2" fmla="*/ 3793988 w 3795148"/>
              <a:gd name="connsiteY2" fmla="*/ 18343 h 2242063"/>
              <a:gd name="connsiteX3" fmla="*/ 708660 w 3795148"/>
              <a:gd name="connsiteY3" fmla="*/ 2242063 h 2242063"/>
              <a:gd name="connsiteX4" fmla="*/ 83632 w 3795148"/>
              <a:gd name="connsiteY4" fmla="*/ 2191740 h 2242063"/>
              <a:gd name="connsiteX5" fmla="*/ 0 w 3795148"/>
              <a:gd name="connsiteY5" fmla="*/ 2174565 h 224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5148" h="2242063">
                <a:moveTo>
                  <a:pt x="0" y="0"/>
                </a:moveTo>
                <a:lnTo>
                  <a:pt x="3795148" y="0"/>
                </a:lnTo>
                <a:lnTo>
                  <a:pt x="3793988" y="18343"/>
                </a:lnTo>
                <a:cubicBezTo>
                  <a:pt x="3635169" y="1267374"/>
                  <a:pt x="2314432" y="2242063"/>
                  <a:pt x="708660" y="2242063"/>
                </a:cubicBezTo>
                <a:cubicBezTo>
                  <a:pt x="494557" y="2242063"/>
                  <a:pt x="285522" y="2224735"/>
                  <a:pt x="83632" y="2191740"/>
                </a:cubicBezTo>
                <a:lnTo>
                  <a:pt x="0" y="2174565"/>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rtl="0">
              <a:lnSpc>
                <a:spcPct val="90000"/>
              </a:lnSpc>
              <a:spcBef>
                <a:spcPts val="1000"/>
              </a:spcBef>
              <a:buFont typeface="Arial" panose="020B0604020202020204" pitchFamily="34" charset="0"/>
              <a:buNone/>
            </a:pPr>
            <a:endParaRPr lang="pt-BR" sz="1600" noProof="0" dirty="0">
              <a:solidFill>
                <a:schemeClr val="bg1"/>
              </a:solidFill>
              <a:cs typeface="Arial" panose="020B0604020202020204" pitchFamily="34" charset="0"/>
            </a:endParaRPr>
          </a:p>
        </p:txBody>
      </p:sp>
    </p:spTree>
    <p:extLst>
      <p:ext uri="{BB962C8B-B14F-4D97-AF65-F5344CB8AC3E}">
        <p14:creationId xmlns:p14="http://schemas.microsoft.com/office/powerpoint/2010/main" val="3299628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is conteúdos">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tângulo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2" name="Retângulo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6" name="Retângulo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7" name="Retângulo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0" name="Retângulo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1" name="Retângulo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2" name="Retângulo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33" name="Retângulo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rtl="0"/>
            <a:r>
              <a:rPr lang="pt-BR" noProof="0" dirty="0" smtClean="0"/>
              <a:t>CLIQUE PARA EDITAR O ESTILO DO TÍTULO MESTRE</a:t>
            </a:r>
            <a:endParaRPr lang="pt-BR" noProof="0" dirty="0"/>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24" name="Conector Reto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Espaço Reservado para o Número do Slide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rtlCol="0" anchor="ctr" anchorCtr="1"/>
          <a:lstStyle>
            <a:lvl1pPr algn="ctr">
              <a:defRPr sz="1000">
                <a:solidFill>
                  <a:schemeClr val="bg1"/>
                </a:solidFill>
                <a:latin typeface="+mn-lt"/>
                <a:cs typeface="Arial" panose="020B0604020202020204" pitchFamily="34" charset="0"/>
              </a:defRPr>
            </a:lvl1pPr>
          </a:lstStyle>
          <a:p>
            <a:pPr rtl="0"/>
            <a:fld id="{DCB4E619-4CA9-4A22-920F-20396BF50470}" type="slidenum">
              <a:rPr lang="pt-BR" noProof="0" smtClean="0"/>
              <a:pPr rtl="0"/>
              <a:t>‹nº›</a:t>
            </a:fld>
            <a:endParaRPr lang="pt-BR" noProof="0" dirty="0"/>
          </a:p>
        </p:txBody>
      </p:sp>
      <p:cxnSp>
        <p:nvCxnSpPr>
          <p:cNvPr id="34" name="Conector Reto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orma livre: Forma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41" name="Forma livre: Forma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rtl="0">
              <a:lnSpc>
                <a:spcPct val="90000"/>
              </a:lnSpc>
              <a:spcBef>
                <a:spcPts val="1000"/>
              </a:spcBef>
              <a:buFont typeface="Arial" panose="020B0604020202020204" pitchFamily="34" charset="0"/>
              <a:buNone/>
            </a:pPr>
            <a:endParaRPr lang="pt-BR" sz="1600" noProof="0" dirty="0">
              <a:solidFill>
                <a:schemeClr val="bg1"/>
              </a:solidFill>
              <a:cs typeface="Arial" panose="020B0604020202020204" pitchFamily="34" charset="0"/>
            </a:endParaRPr>
          </a:p>
        </p:txBody>
      </p:sp>
      <p:sp>
        <p:nvSpPr>
          <p:cNvPr id="20" name="Espaço Reservado para Conteúdo 2">
            <a:extLst>
              <a:ext uri="{FF2B5EF4-FFF2-40B4-BE49-F238E27FC236}">
                <a16:creationId xmlns:a16="http://schemas.microsoft.com/office/drawing/2014/main" id="{2CACE3D1-F863-4422-B475-730B2AEA7127}"/>
              </a:ext>
            </a:extLst>
          </p:cNvPr>
          <p:cNvSpPr>
            <a:spLocks noGrp="1"/>
          </p:cNvSpPr>
          <p:nvPr>
            <p:ph sz="half" idx="1"/>
          </p:nvPr>
        </p:nvSpPr>
        <p:spPr>
          <a:xfrm>
            <a:off x="838200" y="2437325"/>
            <a:ext cx="5181600" cy="3739638"/>
          </a:xfrm>
        </p:spPr>
        <p:txBody>
          <a:bodyPr rtlCol="0"/>
          <a:lstStyle/>
          <a:p>
            <a:pPr lvl="0" rtl="0"/>
            <a:r>
              <a:rPr lang="pt-BR" noProof="0" smtClean="0"/>
              <a:t>Editar estilos de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28" name="Espaço Reservado para Conteúdo 3">
            <a:extLst>
              <a:ext uri="{FF2B5EF4-FFF2-40B4-BE49-F238E27FC236}">
                <a16:creationId xmlns:a16="http://schemas.microsoft.com/office/drawing/2014/main" id="{C6DDB857-67CE-4444-B436-F7A2F6E061D9}"/>
              </a:ext>
            </a:extLst>
          </p:cNvPr>
          <p:cNvSpPr>
            <a:spLocks noGrp="1"/>
          </p:cNvSpPr>
          <p:nvPr>
            <p:ph sz="half" idx="2"/>
          </p:nvPr>
        </p:nvSpPr>
        <p:spPr>
          <a:xfrm>
            <a:off x="6438886" y="2404377"/>
            <a:ext cx="5181600" cy="3772586"/>
          </a:xfrm>
        </p:spPr>
        <p:txBody>
          <a:bodyPr rtlCol="0"/>
          <a:lstStyle/>
          <a:p>
            <a:pPr lvl="0" rtl="0"/>
            <a:r>
              <a:rPr lang="pt-BR" noProof="0" smtClean="0"/>
              <a:t>Editar estilos de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Tree>
    <p:extLst>
      <p:ext uri="{BB962C8B-B14F-4D97-AF65-F5344CB8AC3E}">
        <p14:creationId xmlns:p14="http://schemas.microsoft.com/office/powerpoint/2010/main" val="1396429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ação">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tângulo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2" name="Retângulo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6" name="Retângulo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7" name="Retângulo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0" name="Retângulo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1" name="Retângulo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2" name="Retângulo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33" name="Retângulo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rtl="0"/>
            <a:r>
              <a:rPr lang="pt-BR" noProof="0" dirty="0" smtClean="0"/>
              <a:t>CLIQUE PARA EDITAR O ESTILO DO TÍTULO MESTRE</a:t>
            </a:r>
            <a:endParaRPr lang="pt-BR" noProof="0" dirty="0"/>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24" name="Conector Reto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Espaço Reservado para o Número do Slide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rtlCol="0" anchor="ctr" anchorCtr="1"/>
          <a:lstStyle>
            <a:lvl1pPr algn="ctr">
              <a:defRPr sz="1000">
                <a:solidFill>
                  <a:schemeClr val="bg1"/>
                </a:solidFill>
                <a:latin typeface="+mn-lt"/>
                <a:cs typeface="Arial" panose="020B0604020202020204" pitchFamily="34" charset="0"/>
              </a:defRPr>
            </a:lvl1pPr>
          </a:lstStyle>
          <a:p>
            <a:pPr rtl="0"/>
            <a:fld id="{DCB4E619-4CA9-4A22-920F-20396BF50470}" type="slidenum">
              <a:rPr lang="pt-BR" noProof="0" smtClean="0"/>
              <a:pPr rtl="0"/>
              <a:t>‹nº›</a:t>
            </a:fld>
            <a:endParaRPr lang="pt-BR" noProof="0" dirty="0"/>
          </a:p>
        </p:txBody>
      </p:sp>
      <p:cxnSp>
        <p:nvCxnSpPr>
          <p:cNvPr id="34" name="Conector Reto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orma livre: Forma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41" name="Forma livre: Forma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rtl="0">
              <a:lnSpc>
                <a:spcPct val="90000"/>
              </a:lnSpc>
              <a:spcBef>
                <a:spcPts val="1000"/>
              </a:spcBef>
              <a:buFont typeface="Arial" panose="020B0604020202020204" pitchFamily="34" charset="0"/>
              <a:buNone/>
            </a:pPr>
            <a:endParaRPr lang="pt-BR" sz="1600" noProof="0" dirty="0">
              <a:solidFill>
                <a:schemeClr val="bg1"/>
              </a:solidFill>
              <a:cs typeface="Arial" panose="020B0604020202020204" pitchFamily="34" charset="0"/>
            </a:endParaRPr>
          </a:p>
        </p:txBody>
      </p:sp>
      <p:sp>
        <p:nvSpPr>
          <p:cNvPr id="29" name="Espaço Reservado para Texto 2">
            <a:extLst>
              <a:ext uri="{FF2B5EF4-FFF2-40B4-BE49-F238E27FC236}">
                <a16:creationId xmlns:a16="http://schemas.microsoft.com/office/drawing/2014/main" id="{BF7D2858-2046-4CAD-A3EE-D0A4D0F2CA14}"/>
              </a:ext>
            </a:extLst>
          </p:cNvPr>
          <p:cNvSpPr>
            <a:spLocks noGrp="1"/>
          </p:cNvSpPr>
          <p:nvPr>
            <p:ph type="body" idx="1"/>
          </p:nvPr>
        </p:nvSpPr>
        <p:spPr>
          <a:xfrm>
            <a:off x="839788" y="2123331"/>
            <a:ext cx="5157787" cy="62665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smtClean="0"/>
              <a:t>Editar estilos de texto Mestre</a:t>
            </a:r>
          </a:p>
        </p:txBody>
      </p:sp>
      <p:sp>
        <p:nvSpPr>
          <p:cNvPr id="35" name="Espaço Reservado para Conteúdo 3">
            <a:extLst>
              <a:ext uri="{FF2B5EF4-FFF2-40B4-BE49-F238E27FC236}">
                <a16:creationId xmlns:a16="http://schemas.microsoft.com/office/drawing/2014/main" id="{2A9DBBF8-4A18-4CB1-A8AC-30C9B5308076}"/>
              </a:ext>
            </a:extLst>
          </p:cNvPr>
          <p:cNvSpPr>
            <a:spLocks noGrp="1"/>
          </p:cNvSpPr>
          <p:nvPr>
            <p:ph sz="half" idx="2"/>
          </p:nvPr>
        </p:nvSpPr>
        <p:spPr>
          <a:xfrm>
            <a:off x="839788" y="2839199"/>
            <a:ext cx="5157787" cy="3350464"/>
          </a:xfrm>
        </p:spPr>
        <p:txBody>
          <a:bodyPr rtlCol="0"/>
          <a:lstStyle/>
          <a:p>
            <a:pPr lvl="0" rtl="0"/>
            <a:r>
              <a:rPr lang="pt-BR" noProof="0" smtClean="0"/>
              <a:t>Editar estilos de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36" name="Espaço Reservado para Texto 4">
            <a:extLst>
              <a:ext uri="{FF2B5EF4-FFF2-40B4-BE49-F238E27FC236}">
                <a16:creationId xmlns:a16="http://schemas.microsoft.com/office/drawing/2014/main" id="{D3E81B2D-A79D-4DC3-B7DF-1E1E0F58E481}"/>
              </a:ext>
            </a:extLst>
          </p:cNvPr>
          <p:cNvSpPr>
            <a:spLocks noGrp="1"/>
          </p:cNvSpPr>
          <p:nvPr>
            <p:ph type="body" sz="quarter" idx="3"/>
          </p:nvPr>
        </p:nvSpPr>
        <p:spPr>
          <a:xfrm>
            <a:off x="6437304" y="2123331"/>
            <a:ext cx="5183188" cy="62665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smtClean="0"/>
              <a:t>Editar estilos de texto Mestre</a:t>
            </a:r>
          </a:p>
        </p:txBody>
      </p:sp>
      <p:sp>
        <p:nvSpPr>
          <p:cNvPr id="37" name="Espaço reservado para conteúdo 5">
            <a:extLst>
              <a:ext uri="{FF2B5EF4-FFF2-40B4-BE49-F238E27FC236}">
                <a16:creationId xmlns:a16="http://schemas.microsoft.com/office/drawing/2014/main" id="{8C0B65ED-88D9-4E01-AD11-24590E2C7EF7}"/>
              </a:ext>
            </a:extLst>
          </p:cNvPr>
          <p:cNvSpPr>
            <a:spLocks noGrp="1"/>
          </p:cNvSpPr>
          <p:nvPr>
            <p:ph sz="quarter" idx="4"/>
          </p:nvPr>
        </p:nvSpPr>
        <p:spPr>
          <a:xfrm>
            <a:off x="6437304" y="2839199"/>
            <a:ext cx="5183188" cy="3350464"/>
          </a:xfrm>
        </p:spPr>
        <p:txBody>
          <a:bodyPr rtlCol="0"/>
          <a:lstStyle/>
          <a:p>
            <a:pPr lvl="0" rtl="0"/>
            <a:r>
              <a:rPr lang="pt-BR" noProof="0" smtClean="0"/>
              <a:t>Editar estilos de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Tree>
    <p:extLst>
      <p:ext uri="{BB962C8B-B14F-4D97-AF65-F5344CB8AC3E}">
        <p14:creationId xmlns:p14="http://schemas.microsoft.com/office/powerpoint/2010/main" val="3561436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m com Leg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tângulo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6" name="Retângulo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7" name="Retângulo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8" name="Retângulo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5" name="Retângulo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Retângulo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20" name="Retângulo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7" name="Forma livre: Forma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29" name="Espaço Reservado para Imagem 28">
            <a:extLst>
              <a:ext uri="{FF2B5EF4-FFF2-40B4-BE49-F238E27FC236}">
                <a16:creationId xmlns:a16="http://schemas.microsoft.com/office/drawing/2014/main" id="{9BB6343A-FD10-4841-94C8-487A8E7E71C7}"/>
              </a:ext>
            </a:extLst>
          </p:cNvPr>
          <p:cNvSpPr>
            <a:spLocks noGrp="1"/>
          </p:cNvSpPr>
          <p:nvPr userDrawn="1">
            <p:ph type="pic" sz="quarter" idx="14" hasCustomPrompt="1"/>
          </p:nvPr>
        </p:nvSpPr>
        <p:spPr>
          <a:xfrm>
            <a:off x="5576326" y="1251144"/>
            <a:ext cx="6615674" cy="5625145"/>
          </a:xfrm>
          <a:custGeom>
            <a:avLst/>
            <a:gdLst>
              <a:gd name="connsiteX0" fmla="*/ 3621727 w 6615674"/>
              <a:gd name="connsiteY0" fmla="*/ 0 h 5625145"/>
              <a:gd name="connsiteX1" fmla="*/ 6416428 w 6615674"/>
              <a:gd name="connsiteY1" fmla="*/ 1317972 h 5625145"/>
              <a:gd name="connsiteX2" fmla="*/ 6615674 w 6615674"/>
              <a:gd name="connsiteY2" fmla="*/ 1584421 h 5625145"/>
              <a:gd name="connsiteX3" fmla="*/ 6615674 w 6615674"/>
              <a:gd name="connsiteY3" fmla="*/ 5625145 h 5625145"/>
              <a:gd name="connsiteX4" fmla="*/ 605458 w 6615674"/>
              <a:gd name="connsiteY4" fmla="*/ 5625145 h 5625145"/>
              <a:gd name="connsiteX5" fmla="*/ 437123 w 6615674"/>
              <a:gd name="connsiteY5" fmla="*/ 5348058 h 5625145"/>
              <a:gd name="connsiteX6" fmla="*/ 0 w 6615674"/>
              <a:gd name="connsiteY6" fmla="*/ 3621727 h 5625145"/>
              <a:gd name="connsiteX7" fmla="*/ 3621727 w 6615674"/>
              <a:gd name="connsiteY7" fmla="*/ 0 h 562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625145">
                <a:moveTo>
                  <a:pt x="3621727" y="0"/>
                </a:moveTo>
                <a:cubicBezTo>
                  <a:pt x="4746854" y="0"/>
                  <a:pt x="5752150" y="513054"/>
                  <a:pt x="6416428" y="1317972"/>
                </a:cubicBezTo>
                <a:lnTo>
                  <a:pt x="6615674" y="1584421"/>
                </a:lnTo>
                <a:lnTo>
                  <a:pt x="6615674" y="5625145"/>
                </a:lnTo>
                <a:lnTo>
                  <a:pt x="605458" y="5625145"/>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rtl="0">
              <a:buNone/>
            </a:pPr>
            <a:r>
              <a:rPr lang="pt-BR" noProof="0" dirty="0" smtClean="0"/>
              <a:t>Inserir Imagem</a:t>
            </a:r>
            <a:endParaRPr lang="pt-BR" noProof="0" dirty="0"/>
          </a:p>
        </p:txBody>
      </p:sp>
      <p:sp>
        <p:nvSpPr>
          <p:cNvPr id="2" name="Título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rtl="0"/>
            <a:r>
              <a:rPr lang="pt-BR" noProof="0" dirty="0" smtClean="0"/>
              <a:t>CLIQUE PARA EDITAR O ESTILO DO TÍTULO MESTRE</a:t>
            </a:r>
            <a:endParaRPr lang="pt-BR" noProof="0" dirty="0"/>
          </a:p>
        </p:txBody>
      </p:sp>
      <p:sp>
        <p:nvSpPr>
          <p:cNvPr id="19" name="Espaço Reservado para Texto 18">
            <a:extLst>
              <a:ext uri="{FF2B5EF4-FFF2-40B4-BE49-F238E27FC236}">
                <a16:creationId xmlns:a16="http://schemas.microsoft.com/office/drawing/2014/main" id="{19F3BCA0-0088-459C-B430-8B531ECC563B}"/>
              </a:ext>
            </a:extLst>
          </p:cNvPr>
          <p:cNvSpPr>
            <a:spLocks noGrp="1"/>
          </p:cNvSpPr>
          <p:nvPr>
            <p:ph type="body" sz="quarter" idx="15"/>
          </p:nvPr>
        </p:nvSpPr>
        <p:spPr>
          <a:xfrm>
            <a:off x="640080" y="2526124"/>
            <a:ext cx="3801966" cy="3653188"/>
          </a:xfrm>
        </p:spPr>
        <p:txBody>
          <a:bodyPr vert="horz" lIns="0" tIns="0" rIns="0" bIns="0" rtlCol="0">
            <a:noAutofit/>
          </a:bodyPr>
          <a:lstStyle>
            <a:lvl1pPr marL="0" indent="0">
              <a:lnSpc>
                <a:spcPct val="95000"/>
              </a:lnSpc>
              <a:spcBef>
                <a:spcPts val="600"/>
              </a:spcBef>
              <a:spcAft>
                <a:spcPts val="600"/>
              </a:spcAft>
              <a:buNone/>
              <a:defRPr lang="en-US" sz="1400" dirty="0" smtClean="0">
                <a:latin typeface="+mn-lt"/>
                <a:cs typeface="Arial" panose="020B0604020202020204" pitchFamily="34" charset="0"/>
              </a:defRPr>
            </a:lvl1pPr>
          </a:lstStyle>
          <a:p>
            <a:pPr lvl="0" rtl="0">
              <a:spcBef>
                <a:spcPts val="1200"/>
              </a:spcBef>
              <a:spcAft>
                <a:spcPts val="1200"/>
              </a:spcAft>
            </a:pPr>
            <a:r>
              <a:rPr lang="pt-BR" noProof="0" smtClean="0"/>
              <a:t>Editar estilos de texto Mestre</a:t>
            </a:r>
          </a:p>
        </p:txBody>
      </p:sp>
    </p:spTree>
    <p:extLst>
      <p:ext uri="{BB962C8B-B14F-4D97-AF65-F5344CB8AC3E}">
        <p14:creationId xmlns:p14="http://schemas.microsoft.com/office/powerpoint/2010/main" val="3527018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údo com Leg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tângulo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6" name="Retângulo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7" name="Retângulo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8" name="Retângulo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5" name="Retângulo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Retângulo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21" name="Forma livre: Forma 20">
            <a:extLst>
              <a:ext uri="{FF2B5EF4-FFF2-40B4-BE49-F238E27FC236}">
                <a16:creationId xmlns:a16="http://schemas.microsoft.com/office/drawing/2014/main" id="{76ABD40F-74C4-48BF-BEBE-FD456D424166}"/>
              </a:ext>
            </a:extLst>
          </p:cNvPr>
          <p:cNvSpPr/>
          <p:nvPr userDrawn="1"/>
        </p:nvSpPr>
        <p:spPr>
          <a:xfrm>
            <a:off x="4846320" y="0"/>
            <a:ext cx="7345680" cy="6907322"/>
          </a:xfrm>
          <a:custGeom>
            <a:avLst/>
            <a:gdLst>
              <a:gd name="connsiteX0" fmla="*/ 3543489 w 7345680"/>
              <a:gd name="connsiteY0" fmla="*/ 0 h 6907322"/>
              <a:gd name="connsiteX1" fmla="*/ 5432871 w 7345680"/>
              <a:gd name="connsiteY1" fmla="*/ 0 h 6907322"/>
              <a:gd name="connsiteX2" fmla="*/ 5609846 w 7345680"/>
              <a:gd name="connsiteY2" fmla="*/ 40446 h 6907322"/>
              <a:gd name="connsiteX3" fmla="*/ 7343079 w 7345680"/>
              <a:gd name="connsiteY3" fmla="*/ 915371 h 6907322"/>
              <a:gd name="connsiteX4" fmla="*/ 7345680 w 7345680"/>
              <a:gd name="connsiteY4" fmla="*/ 917602 h 6907322"/>
              <a:gd name="connsiteX5" fmla="*/ 7345680 w 7345680"/>
              <a:gd name="connsiteY5" fmla="*/ 6907322 h 6907322"/>
              <a:gd name="connsiteX6" fmla="*/ 822371 w 7345680"/>
              <a:gd name="connsiteY6" fmla="*/ 6907322 h 6907322"/>
              <a:gd name="connsiteX7" fmla="*/ 766511 w 7345680"/>
              <a:gd name="connsiteY7" fmla="*/ 6829539 h 6907322"/>
              <a:gd name="connsiteX8" fmla="*/ 0 w 7345680"/>
              <a:gd name="connsiteY8" fmla="*/ 4344739 h 6907322"/>
              <a:gd name="connsiteX9" fmla="*/ 3366514 w 7345680"/>
              <a:gd name="connsiteY9" fmla="*/ 40446 h 690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5680" h="6907322">
                <a:moveTo>
                  <a:pt x="3543489" y="0"/>
                </a:moveTo>
                <a:lnTo>
                  <a:pt x="5432871" y="0"/>
                </a:lnTo>
                <a:lnTo>
                  <a:pt x="5609846" y="40446"/>
                </a:lnTo>
                <a:cubicBezTo>
                  <a:pt x="6255171" y="204854"/>
                  <a:pt x="6844336" y="507805"/>
                  <a:pt x="7343079" y="915371"/>
                </a:cubicBezTo>
                <a:lnTo>
                  <a:pt x="7345680" y="917602"/>
                </a:lnTo>
                <a:lnTo>
                  <a:pt x="7345680" y="6907322"/>
                </a:lnTo>
                <a:lnTo>
                  <a:pt x="822371" y="6907322"/>
                </a:lnTo>
                <a:lnTo>
                  <a:pt x="766511" y="6829539"/>
                </a:lnTo>
                <a:cubicBezTo>
                  <a:pt x="282576" y="6120238"/>
                  <a:pt x="0" y="5265165"/>
                  <a:pt x="0" y="4344739"/>
                </a:cubicBezTo>
                <a:cubicBezTo>
                  <a:pt x="0" y="2273781"/>
                  <a:pt x="1430540" y="533670"/>
                  <a:pt x="3366514" y="40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0" name="Retângulo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73B39506-58A9-4B12-A7D1-1B956C6BFAD5}"/>
              </a:ext>
            </a:extLst>
          </p:cNvPr>
          <p:cNvSpPr>
            <a:spLocks noGrp="1"/>
          </p:cNvSpPr>
          <p:nvPr>
            <p:ph type="title" hasCustomPrompt="1"/>
          </p:nvPr>
        </p:nvSpPr>
        <p:spPr>
          <a:xfrm>
            <a:off x="839788" y="504419"/>
            <a:ext cx="4006532"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rtl="0"/>
            <a:r>
              <a:rPr lang="pt-BR" noProof="0" dirty="0" smtClean="0"/>
              <a:t>CLIQUE PARA EDITAR O ESTILO DO TÍTULO MESTRE</a:t>
            </a:r>
            <a:endParaRPr lang="pt-BR" noProof="0" dirty="0"/>
          </a:p>
        </p:txBody>
      </p:sp>
      <p:sp>
        <p:nvSpPr>
          <p:cNvPr id="18" name="Forma livre: Forma 17">
            <a:extLst>
              <a:ext uri="{FF2B5EF4-FFF2-40B4-BE49-F238E27FC236}">
                <a16:creationId xmlns:a16="http://schemas.microsoft.com/office/drawing/2014/main" id="{298BAA80-2B02-4FB1-AE39-6D8426AB4FB7}"/>
              </a:ext>
            </a:extLst>
          </p:cNvPr>
          <p:cNvSpPr/>
          <p:nvPr userDrawn="1"/>
        </p:nvSpPr>
        <p:spPr>
          <a:xfrm>
            <a:off x="5323076" y="314025"/>
            <a:ext cx="6868924" cy="6593297"/>
          </a:xfrm>
          <a:custGeom>
            <a:avLst/>
            <a:gdLst>
              <a:gd name="connsiteX0" fmla="*/ 4079984 w 6868924"/>
              <a:gd name="connsiteY0" fmla="*/ 0 h 6593297"/>
              <a:gd name="connsiteX1" fmla="*/ 6675233 w 6868924"/>
              <a:gd name="connsiteY1" fmla="*/ 931670 h 6593297"/>
              <a:gd name="connsiteX2" fmla="*/ 6868924 w 6868924"/>
              <a:gd name="connsiteY2" fmla="*/ 1107709 h 6593297"/>
              <a:gd name="connsiteX3" fmla="*/ 6868924 w 6868924"/>
              <a:gd name="connsiteY3" fmla="*/ 6593297 h 6593297"/>
              <a:gd name="connsiteX4" fmla="*/ 867282 w 6868924"/>
              <a:gd name="connsiteY4" fmla="*/ 6593297 h 6593297"/>
              <a:gd name="connsiteX5" fmla="*/ 810549 w 6868924"/>
              <a:gd name="connsiteY5" fmla="*/ 6521104 h 6593297"/>
              <a:gd name="connsiteX6" fmla="*/ 0 w 6868924"/>
              <a:gd name="connsiteY6" fmla="*/ 4079984 h 6593297"/>
              <a:gd name="connsiteX7" fmla="*/ 4079984 w 6868924"/>
              <a:gd name="connsiteY7" fmla="*/ 0 h 659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6593297">
                <a:moveTo>
                  <a:pt x="4079984" y="0"/>
                </a:moveTo>
                <a:cubicBezTo>
                  <a:pt x="5065808" y="0"/>
                  <a:pt x="5969971" y="349636"/>
                  <a:pt x="6675233" y="931670"/>
                </a:cubicBezTo>
                <a:lnTo>
                  <a:pt x="6868924" y="1107709"/>
                </a:lnTo>
                <a:lnTo>
                  <a:pt x="6868924" y="6593297"/>
                </a:lnTo>
                <a:lnTo>
                  <a:pt x="867282" y="6593297"/>
                </a:lnTo>
                <a:lnTo>
                  <a:pt x="810549" y="6521104"/>
                </a:lnTo>
                <a:cubicBezTo>
                  <a:pt x="301472" y="5840388"/>
                  <a:pt x="0" y="4995393"/>
                  <a:pt x="0" y="4079984"/>
                </a:cubicBezTo>
                <a:cubicBezTo>
                  <a:pt x="0" y="1826671"/>
                  <a:pt x="1826671" y="0"/>
                  <a:pt x="4079984"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p>
            <a:pPr lvl="0" indent="0" algn="ctr" rtl="0">
              <a:lnSpc>
                <a:spcPct val="90000"/>
              </a:lnSpc>
              <a:spcBef>
                <a:spcPts val="1000"/>
              </a:spcBef>
              <a:buFont typeface="Arial" panose="020B0604020202020204" pitchFamily="34" charset="0"/>
              <a:buNone/>
            </a:pPr>
            <a:endParaRPr lang="pt-BR" sz="1600" noProof="0" dirty="0">
              <a:solidFill>
                <a:schemeClr val="bg1"/>
              </a:solidFill>
              <a:cs typeface="Arial" panose="020B0604020202020204" pitchFamily="34" charset="0"/>
            </a:endParaRPr>
          </a:p>
        </p:txBody>
      </p:sp>
      <p:sp>
        <p:nvSpPr>
          <p:cNvPr id="22" name="Espaço Reservado para Conteúdo 2">
            <a:extLst>
              <a:ext uri="{FF2B5EF4-FFF2-40B4-BE49-F238E27FC236}">
                <a16:creationId xmlns:a16="http://schemas.microsoft.com/office/drawing/2014/main" id="{B7859439-9F65-4FE4-AFB1-B03529453190}"/>
              </a:ext>
            </a:extLst>
          </p:cNvPr>
          <p:cNvSpPr>
            <a:spLocks noGrp="1"/>
          </p:cNvSpPr>
          <p:nvPr>
            <p:ph idx="1"/>
          </p:nvPr>
        </p:nvSpPr>
        <p:spPr>
          <a:xfrm>
            <a:off x="6635592" y="1480710"/>
            <a:ext cx="5144928" cy="4698602"/>
          </a:xfrm>
        </p:spPr>
        <p:txBody>
          <a:bodyPr rtlCol="0" anchor="t">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pt-BR" noProof="0" smtClean="0"/>
              <a:t>Editar estilos de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23" name="Espaço reservado para texto 3">
            <a:extLst>
              <a:ext uri="{FF2B5EF4-FFF2-40B4-BE49-F238E27FC236}">
                <a16:creationId xmlns:a16="http://schemas.microsoft.com/office/drawing/2014/main" id="{02002298-DFBB-481C-BB65-B2B03B0D823A}"/>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smtClean="0"/>
              <a:t>Editar estilos de texto Mestre</a:t>
            </a:r>
          </a:p>
        </p:txBody>
      </p:sp>
    </p:spTree>
    <p:extLst>
      <p:ext uri="{BB962C8B-B14F-4D97-AF65-F5344CB8AC3E}">
        <p14:creationId xmlns:p14="http://schemas.microsoft.com/office/powerpoint/2010/main" val="1649324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Em branco">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tângulo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2" name="Retângulo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6" name="Retângulo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7" name="Retângulo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0" name="Retângulo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1" name="Retângulo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32" name="Retângulo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33" name="Retângulo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24" name="Conector Reto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Espaço Reservado para o Número do Slide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rtlCol="0" anchor="ctr" anchorCtr="1"/>
          <a:lstStyle>
            <a:lvl1pPr algn="ctr">
              <a:defRPr sz="1000">
                <a:solidFill>
                  <a:schemeClr val="bg1"/>
                </a:solidFill>
                <a:latin typeface="+mn-lt"/>
                <a:cs typeface="Arial" panose="020B0604020202020204" pitchFamily="34" charset="0"/>
              </a:defRPr>
            </a:lvl1pPr>
          </a:lstStyle>
          <a:p>
            <a:pPr rtl="0"/>
            <a:fld id="{DCB4E619-4CA9-4A22-920F-20396BF50470}" type="slidenum">
              <a:rPr lang="pt-BR" noProof="0" smtClean="0"/>
              <a:pPr rtl="0"/>
              <a:t>‹nº›</a:t>
            </a:fld>
            <a:endParaRPr lang="pt-BR" noProof="0" dirty="0"/>
          </a:p>
        </p:txBody>
      </p:sp>
      <p:cxnSp>
        <p:nvCxnSpPr>
          <p:cNvPr id="34" name="Conector Reto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7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en-US"/>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8664C608-40B1-4030-A28D-5B74BC98ADCE}" type="datetimeFigureOut">
              <a:rPr lang="en-US" smtClean="0"/>
              <a:t>9/24/2021</a:t>
            </a:fld>
            <a:endParaRPr lang="en-US" dirty="0"/>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pPr rtl="0"/>
            <a:fld id="{DCB4E619-4CA9-4A22-920F-20396BF50470}" type="slidenum">
              <a:rPr lang="pt-BR" noProof="0" smtClean="0"/>
              <a:pPr rtl="0"/>
              <a:t>‹nº›</a:t>
            </a:fld>
            <a:endParaRPr lang="pt-BR" noProof="0" dirty="0"/>
          </a:p>
        </p:txBody>
      </p:sp>
    </p:spTree>
    <p:extLst>
      <p:ext uri="{BB962C8B-B14F-4D97-AF65-F5344CB8AC3E}">
        <p14:creationId xmlns:p14="http://schemas.microsoft.com/office/powerpoint/2010/main" val="201063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en-US"/>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5" name="Espaço Reservado para Data 4"/>
          <p:cNvSpPr>
            <a:spLocks noGrp="1"/>
          </p:cNvSpPr>
          <p:nvPr>
            <p:ph type="dt" sz="half" idx="10"/>
          </p:nvPr>
        </p:nvSpPr>
        <p:spPr/>
        <p:txBody>
          <a:bodyPr/>
          <a:lstStyle/>
          <a:p>
            <a:fld id="{E548D31E-DCDA-41A7-9C67-C4B11B94D21D}" type="datetimeFigureOut">
              <a:rPr lang="en-US" smtClean="0"/>
              <a:t>9/24/2021</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pPr rtl="0"/>
            <a:fld id="{DCB4E619-4CA9-4A22-920F-20396BF50470}" type="slidenum">
              <a:rPr lang="pt-BR" noProof="0" smtClean="0"/>
              <a:pPr rtl="0"/>
              <a:t>‹nº›</a:t>
            </a:fld>
            <a:endParaRPr lang="pt-BR" noProof="0" dirty="0"/>
          </a:p>
        </p:txBody>
      </p:sp>
    </p:spTree>
    <p:extLst>
      <p:ext uri="{BB962C8B-B14F-4D97-AF65-F5344CB8AC3E}">
        <p14:creationId xmlns:p14="http://schemas.microsoft.com/office/powerpoint/2010/main" val="232882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en-US"/>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7" name="Espaço Reservado para Data 6"/>
          <p:cNvSpPr>
            <a:spLocks noGrp="1"/>
          </p:cNvSpPr>
          <p:nvPr>
            <p:ph type="dt" sz="half" idx="10"/>
          </p:nvPr>
        </p:nvSpPr>
        <p:spPr/>
        <p:txBody>
          <a:bodyPr/>
          <a:lstStyle/>
          <a:p>
            <a:fld id="{9B3762C0-B258-48F1-ADE6-176B4174CCDD}" type="datetimeFigureOut">
              <a:rPr lang="en-US" smtClean="0"/>
              <a:t>9/24/2021</a:t>
            </a:fld>
            <a:endParaRPr lang="en-US" dirty="0"/>
          </a:p>
        </p:txBody>
      </p:sp>
      <p:sp>
        <p:nvSpPr>
          <p:cNvPr id="8" name="Espaço Reservado para Rodapé 7"/>
          <p:cNvSpPr>
            <a:spLocks noGrp="1"/>
          </p:cNvSpPr>
          <p:nvPr>
            <p:ph type="ftr" sz="quarter" idx="11"/>
          </p:nvPr>
        </p:nvSpPr>
        <p:spPr/>
        <p:txBody>
          <a:bodyPr/>
          <a:lstStyle/>
          <a:p>
            <a:endParaRPr lang="en-US" dirty="0"/>
          </a:p>
        </p:txBody>
      </p:sp>
      <p:sp>
        <p:nvSpPr>
          <p:cNvPr id="9" name="Espaço Reservado para Número de Slide 8"/>
          <p:cNvSpPr>
            <a:spLocks noGrp="1"/>
          </p:cNvSpPr>
          <p:nvPr>
            <p:ph type="sldNum" sz="quarter" idx="12"/>
          </p:nvPr>
        </p:nvSpPr>
        <p:spPr/>
        <p:txBody>
          <a:bodyPr/>
          <a:lstStyle/>
          <a:p>
            <a:pPr rtl="0"/>
            <a:fld id="{DCB4E619-4CA9-4A22-920F-20396BF50470}" type="slidenum">
              <a:rPr lang="pt-BR" noProof="0" smtClean="0"/>
              <a:pPr rtl="0"/>
              <a:t>‹nº›</a:t>
            </a:fld>
            <a:endParaRPr lang="pt-BR" noProof="0" dirty="0"/>
          </a:p>
        </p:txBody>
      </p:sp>
      <p:grpSp>
        <p:nvGrpSpPr>
          <p:cNvPr id="10" name="Grupo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11" name="Retângulo 1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3" name="Retângulo 12">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4" name="Retângulo 13">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5" name="Retângulo 14">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Retângulo 15">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7" name="Retângulo 16">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18" name="Retângulo 17">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9"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20" name="Conector Reto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Conector Reto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Forma livre: Forma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3" name="Forma livre: Forma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rtl="0">
              <a:lnSpc>
                <a:spcPct val="90000"/>
              </a:lnSpc>
              <a:spcBef>
                <a:spcPts val="1000"/>
              </a:spcBef>
              <a:buFont typeface="Arial" panose="020B0604020202020204" pitchFamily="34" charset="0"/>
              <a:buNone/>
            </a:pPr>
            <a:endParaRPr lang="pt-BR" sz="1600" noProof="0" dirty="0">
              <a:solidFill>
                <a:schemeClr val="bg1"/>
              </a:solidFill>
              <a:cs typeface="Arial" panose="020B0604020202020204" pitchFamily="34" charset="0"/>
            </a:endParaRPr>
          </a:p>
        </p:txBody>
      </p:sp>
    </p:spTree>
    <p:extLst>
      <p:ext uri="{BB962C8B-B14F-4D97-AF65-F5344CB8AC3E}">
        <p14:creationId xmlns:p14="http://schemas.microsoft.com/office/powerpoint/2010/main" val="2758416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en-US"/>
          </a:p>
        </p:txBody>
      </p:sp>
      <p:sp>
        <p:nvSpPr>
          <p:cNvPr id="3" name="Espaço Reservado para Data 2"/>
          <p:cNvSpPr>
            <a:spLocks noGrp="1"/>
          </p:cNvSpPr>
          <p:nvPr>
            <p:ph type="dt" sz="half" idx="10"/>
          </p:nvPr>
        </p:nvSpPr>
        <p:spPr/>
        <p:txBody>
          <a:bodyPr/>
          <a:lstStyle/>
          <a:p>
            <a:fld id="{677919A6-33EB-49BD-A62F-1FA56B9F9712}" type="datetimeFigureOut">
              <a:rPr lang="en-US" smtClean="0"/>
              <a:t>9/24/2021</a:t>
            </a:fld>
            <a:endParaRPr lang="en-US" dirty="0"/>
          </a:p>
        </p:txBody>
      </p:sp>
      <p:sp>
        <p:nvSpPr>
          <p:cNvPr id="4" name="Espaço Reservado para Rodapé 3"/>
          <p:cNvSpPr>
            <a:spLocks noGrp="1"/>
          </p:cNvSpPr>
          <p:nvPr>
            <p:ph type="ftr" sz="quarter" idx="11"/>
          </p:nvPr>
        </p:nvSpPr>
        <p:spPr/>
        <p:txBody>
          <a:bodyPr/>
          <a:lstStyle/>
          <a:p>
            <a:endParaRPr lang="en-US" dirty="0"/>
          </a:p>
        </p:txBody>
      </p:sp>
      <p:sp>
        <p:nvSpPr>
          <p:cNvPr id="5" name="Espaço Reservado para Número de Slide 4"/>
          <p:cNvSpPr>
            <a:spLocks noGrp="1"/>
          </p:cNvSpPr>
          <p:nvPr>
            <p:ph type="sldNum" sz="quarter" idx="12"/>
          </p:nvPr>
        </p:nvSpPr>
        <p:spPr/>
        <p:txBody>
          <a:bodyPr/>
          <a:lstStyle/>
          <a:p>
            <a:pPr rtl="0"/>
            <a:fld id="{DCB4E619-4CA9-4A22-920F-20396BF50470}" type="slidenum">
              <a:rPr lang="pt-BR" noProof="0" smtClean="0"/>
              <a:pPr rtl="0"/>
              <a:t>‹nº›</a:t>
            </a:fld>
            <a:endParaRPr lang="pt-BR" noProof="0" dirty="0"/>
          </a:p>
        </p:txBody>
      </p:sp>
    </p:spTree>
    <p:extLst>
      <p:ext uri="{BB962C8B-B14F-4D97-AF65-F5344CB8AC3E}">
        <p14:creationId xmlns:p14="http://schemas.microsoft.com/office/powerpoint/2010/main" val="446804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CA4E7D1B-D673-4CF6-8672-009D42ABD2A0}" type="datetimeFigureOut">
              <a:rPr lang="en-US" smtClean="0"/>
              <a:t>9/24/2021</a:t>
            </a:fld>
            <a:endParaRPr lang="en-US" dirty="0"/>
          </a:p>
        </p:txBody>
      </p:sp>
      <p:sp>
        <p:nvSpPr>
          <p:cNvPr id="3" name="Espaço Reservado para Rodapé 2"/>
          <p:cNvSpPr>
            <a:spLocks noGrp="1"/>
          </p:cNvSpPr>
          <p:nvPr>
            <p:ph type="ftr" sz="quarter" idx="11"/>
          </p:nvPr>
        </p:nvSpPr>
        <p:spPr/>
        <p:txBody>
          <a:bodyPr/>
          <a:lstStyle/>
          <a:p>
            <a:endParaRPr lang="en-US" dirty="0"/>
          </a:p>
        </p:txBody>
      </p:sp>
      <p:sp>
        <p:nvSpPr>
          <p:cNvPr id="4" name="Espaço Reservado para Número de Slide 3"/>
          <p:cNvSpPr>
            <a:spLocks noGrp="1"/>
          </p:cNvSpPr>
          <p:nvPr>
            <p:ph type="sldNum" sz="quarter" idx="12"/>
          </p:nvPr>
        </p:nvSpPr>
        <p:spPr/>
        <p:txBody>
          <a:bodyPr/>
          <a:lstStyle/>
          <a:p>
            <a:pPr rtl="0"/>
            <a:fld id="{DCB4E619-4CA9-4A22-920F-20396BF50470}" type="slidenum">
              <a:rPr lang="pt-BR" noProof="0" smtClean="0"/>
              <a:pPr rtl="0"/>
              <a:t>‹nº›</a:t>
            </a:fld>
            <a:endParaRPr lang="pt-BR" noProof="0" dirty="0"/>
          </a:p>
        </p:txBody>
      </p:sp>
      <p:grpSp>
        <p:nvGrpSpPr>
          <p:cNvPr id="5" name="Grupo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6" name="Retângulo 5">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7" name="Retângulo 6">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8" name="Retângulo 7">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13" name="Retângulo 1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4"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15" name="Conector Reto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Conector Reto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698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DA16AA21-1863-4931-97CB-99D0A168701B}" type="datetimeFigureOut">
              <a:rPr lang="en-US" smtClean="0"/>
              <a:t>9/24/2021</a:t>
            </a:fld>
            <a:endParaRPr lang="en-US" dirty="0"/>
          </a:p>
        </p:txBody>
      </p:sp>
      <p:sp>
        <p:nvSpPr>
          <p:cNvPr id="6" name="Espaço Reservado para Rodapé 5"/>
          <p:cNvSpPr>
            <a:spLocks noGrp="1"/>
          </p:cNvSpPr>
          <p:nvPr>
            <p:ph type="ftr" sz="quarter" idx="11"/>
          </p:nvPr>
        </p:nvSpPr>
        <p:spPr/>
        <p:txBody>
          <a:bodyPr/>
          <a:lstStyle/>
          <a:p>
            <a:endParaRPr lang="en-US" dirty="0"/>
          </a:p>
        </p:txBody>
      </p:sp>
      <p:sp>
        <p:nvSpPr>
          <p:cNvPr id="7" name="Espaço Reservado para Número de Slide 6"/>
          <p:cNvSpPr>
            <a:spLocks noGrp="1"/>
          </p:cNvSpPr>
          <p:nvPr>
            <p:ph type="sldNum" sz="quarter" idx="12"/>
          </p:nvPr>
        </p:nvSpPr>
        <p:spPr/>
        <p:txBody>
          <a:bodyPr/>
          <a:lstStyle/>
          <a:p>
            <a:fld id="{4FAB73BC-B049-4115-A692-8D63A059BFB8}" type="slidenum">
              <a:rPr lang="en-US" smtClean="0"/>
              <a:t>‹nº›</a:t>
            </a:fld>
            <a:endParaRPr lang="en-US" dirty="0"/>
          </a:p>
        </p:txBody>
      </p:sp>
      <p:grpSp>
        <p:nvGrpSpPr>
          <p:cNvPr id="8" name="Grupo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9" name="Retângulo 8">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3" name="Retângulo 12">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4" name="Retângulo 13">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5" name="Retângulo 14">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16" name="Forma livre: Forma 20">
            <a:extLst>
              <a:ext uri="{FF2B5EF4-FFF2-40B4-BE49-F238E27FC236}">
                <a16:creationId xmlns:a16="http://schemas.microsoft.com/office/drawing/2014/main" id="{76ABD40F-74C4-48BF-BEBE-FD456D424166}"/>
              </a:ext>
            </a:extLst>
          </p:cNvPr>
          <p:cNvSpPr/>
          <p:nvPr userDrawn="1"/>
        </p:nvSpPr>
        <p:spPr>
          <a:xfrm>
            <a:off x="4846320" y="0"/>
            <a:ext cx="7345680" cy="6907322"/>
          </a:xfrm>
          <a:custGeom>
            <a:avLst/>
            <a:gdLst>
              <a:gd name="connsiteX0" fmla="*/ 3543489 w 7345680"/>
              <a:gd name="connsiteY0" fmla="*/ 0 h 6907322"/>
              <a:gd name="connsiteX1" fmla="*/ 5432871 w 7345680"/>
              <a:gd name="connsiteY1" fmla="*/ 0 h 6907322"/>
              <a:gd name="connsiteX2" fmla="*/ 5609846 w 7345680"/>
              <a:gd name="connsiteY2" fmla="*/ 40446 h 6907322"/>
              <a:gd name="connsiteX3" fmla="*/ 7343079 w 7345680"/>
              <a:gd name="connsiteY3" fmla="*/ 915371 h 6907322"/>
              <a:gd name="connsiteX4" fmla="*/ 7345680 w 7345680"/>
              <a:gd name="connsiteY4" fmla="*/ 917602 h 6907322"/>
              <a:gd name="connsiteX5" fmla="*/ 7345680 w 7345680"/>
              <a:gd name="connsiteY5" fmla="*/ 6907322 h 6907322"/>
              <a:gd name="connsiteX6" fmla="*/ 822371 w 7345680"/>
              <a:gd name="connsiteY6" fmla="*/ 6907322 h 6907322"/>
              <a:gd name="connsiteX7" fmla="*/ 766511 w 7345680"/>
              <a:gd name="connsiteY7" fmla="*/ 6829539 h 6907322"/>
              <a:gd name="connsiteX8" fmla="*/ 0 w 7345680"/>
              <a:gd name="connsiteY8" fmla="*/ 4344739 h 6907322"/>
              <a:gd name="connsiteX9" fmla="*/ 3366514 w 7345680"/>
              <a:gd name="connsiteY9" fmla="*/ 40446 h 690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5680" h="6907322">
                <a:moveTo>
                  <a:pt x="3543489" y="0"/>
                </a:moveTo>
                <a:lnTo>
                  <a:pt x="5432871" y="0"/>
                </a:lnTo>
                <a:lnTo>
                  <a:pt x="5609846" y="40446"/>
                </a:lnTo>
                <a:cubicBezTo>
                  <a:pt x="6255171" y="204854"/>
                  <a:pt x="6844336" y="507805"/>
                  <a:pt x="7343079" y="915371"/>
                </a:cubicBezTo>
                <a:lnTo>
                  <a:pt x="7345680" y="917602"/>
                </a:lnTo>
                <a:lnTo>
                  <a:pt x="7345680" y="6907322"/>
                </a:lnTo>
                <a:lnTo>
                  <a:pt x="822371" y="6907322"/>
                </a:lnTo>
                <a:lnTo>
                  <a:pt x="766511" y="6829539"/>
                </a:lnTo>
                <a:cubicBezTo>
                  <a:pt x="282576" y="6120238"/>
                  <a:pt x="0" y="5265165"/>
                  <a:pt x="0" y="4344739"/>
                </a:cubicBezTo>
                <a:cubicBezTo>
                  <a:pt x="0" y="2273781"/>
                  <a:pt x="1430540" y="533670"/>
                  <a:pt x="3366514" y="40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7" name="Retângulo 16">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8" name="Forma livre: Forma 17">
            <a:extLst>
              <a:ext uri="{FF2B5EF4-FFF2-40B4-BE49-F238E27FC236}">
                <a16:creationId xmlns:a16="http://schemas.microsoft.com/office/drawing/2014/main" id="{298BAA80-2B02-4FB1-AE39-6D8426AB4FB7}"/>
              </a:ext>
            </a:extLst>
          </p:cNvPr>
          <p:cNvSpPr/>
          <p:nvPr userDrawn="1"/>
        </p:nvSpPr>
        <p:spPr>
          <a:xfrm>
            <a:off x="5323076" y="314025"/>
            <a:ext cx="6868924" cy="6593297"/>
          </a:xfrm>
          <a:custGeom>
            <a:avLst/>
            <a:gdLst>
              <a:gd name="connsiteX0" fmla="*/ 4079984 w 6868924"/>
              <a:gd name="connsiteY0" fmla="*/ 0 h 6593297"/>
              <a:gd name="connsiteX1" fmla="*/ 6675233 w 6868924"/>
              <a:gd name="connsiteY1" fmla="*/ 931670 h 6593297"/>
              <a:gd name="connsiteX2" fmla="*/ 6868924 w 6868924"/>
              <a:gd name="connsiteY2" fmla="*/ 1107709 h 6593297"/>
              <a:gd name="connsiteX3" fmla="*/ 6868924 w 6868924"/>
              <a:gd name="connsiteY3" fmla="*/ 6593297 h 6593297"/>
              <a:gd name="connsiteX4" fmla="*/ 867282 w 6868924"/>
              <a:gd name="connsiteY4" fmla="*/ 6593297 h 6593297"/>
              <a:gd name="connsiteX5" fmla="*/ 810549 w 6868924"/>
              <a:gd name="connsiteY5" fmla="*/ 6521104 h 6593297"/>
              <a:gd name="connsiteX6" fmla="*/ 0 w 6868924"/>
              <a:gd name="connsiteY6" fmla="*/ 4079984 h 6593297"/>
              <a:gd name="connsiteX7" fmla="*/ 4079984 w 6868924"/>
              <a:gd name="connsiteY7" fmla="*/ 0 h 659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6593297">
                <a:moveTo>
                  <a:pt x="4079984" y="0"/>
                </a:moveTo>
                <a:cubicBezTo>
                  <a:pt x="5065808" y="0"/>
                  <a:pt x="5969971" y="349636"/>
                  <a:pt x="6675233" y="931670"/>
                </a:cubicBezTo>
                <a:lnTo>
                  <a:pt x="6868924" y="1107709"/>
                </a:lnTo>
                <a:lnTo>
                  <a:pt x="6868924" y="6593297"/>
                </a:lnTo>
                <a:lnTo>
                  <a:pt x="867282" y="6593297"/>
                </a:lnTo>
                <a:lnTo>
                  <a:pt x="810549" y="6521104"/>
                </a:lnTo>
                <a:cubicBezTo>
                  <a:pt x="301472" y="5840388"/>
                  <a:pt x="0" y="4995393"/>
                  <a:pt x="0" y="4079984"/>
                </a:cubicBezTo>
                <a:cubicBezTo>
                  <a:pt x="0" y="1826671"/>
                  <a:pt x="1826671" y="0"/>
                  <a:pt x="4079984"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p>
            <a:pPr lvl="0" indent="0" algn="ctr" rtl="0">
              <a:lnSpc>
                <a:spcPct val="90000"/>
              </a:lnSpc>
              <a:spcBef>
                <a:spcPts val="1000"/>
              </a:spcBef>
              <a:buFont typeface="Arial" panose="020B0604020202020204" pitchFamily="34" charset="0"/>
              <a:buNone/>
            </a:pPr>
            <a:endParaRPr lang="pt-BR" sz="1600" noProof="0" dirty="0">
              <a:solidFill>
                <a:schemeClr val="bg1"/>
              </a:solidFill>
              <a:cs typeface="Arial" panose="020B0604020202020204" pitchFamily="34" charset="0"/>
            </a:endParaRPr>
          </a:p>
        </p:txBody>
      </p:sp>
    </p:spTree>
    <p:extLst>
      <p:ext uri="{BB962C8B-B14F-4D97-AF65-F5344CB8AC3E}">
        <p14:creationId xmlns:p14="http://schemas.microsoft.com/office/powerpoint/2010/main" val="429302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3772C379-9A7C-4C87-A116-CBE9F58B04C5}" type="datetimeFigureOut">
              <a:rPr lang="en-US" smtClean="0"/>
              <a:t>9/24/2021</a:t>
            </a:fld>
            <a:endParaRPr lang="en-US" dirty="0"/>
          </a:p>
        </p:txBody>
      </p:sp>
      <p:sp>
        <p:nvSpPr>
          <p:cNvPr id="6" name="Espaço Reservado para Rodapé 5"/>
          <p:cNvSpPr>
            <a:spLocks noGrp="1"/>
          </p:cNvSpPr>
          <p:nvPr>
            <p:ph type="ftr" sz="quarter" idx="11"/>
          </p:nvPr>
        </p:nvSpPr>
        <p:spPr/>
        <p:txBody>
          <a:bodyPr/>
          <a:lstStyle/>
          <a:p>
            <a:endParaRPr lang="en-US"/>
          </a:p>
        </p:txBody>
      </p:sp>
      <p:sp>
        <p:nvSpPr>
          <p:cNvPr id="7" name="Espaço Reservado para Número de Slide 6"/>
          <p:cNvSpPr>
            <a:spLocks noGrp="1"/>
          </p:cNvSpPr>
          <p:nvPr>
            <p:ph type="sldNum" sz="quarter" idx="12"/>
          </p:nvPr>
        </p:nvSpPr>
        <p:spPr/>
        <p:txBody>
          <a:bodyPr/>
          <a:lstStyle/>
          <a:p>
            <a:fld id="{4FAB73BC-B049-4115-A692-8D63A059BFB8}" type="slidenum">
              <a:rPr lang="en-US" smtClean="0"/>
              <a:t>‹nº›</a:t>
            </a:fld>
            <a:endParaRPr lang="en-US" dirty="0"/>
          </a:p>
        </p:txBody>
      </p:sp>
      <p:grpSp>
        <p:nvGrpSpPr>
          <p:cNvPr id="8" name="Grupo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9" name="Retângulo 8">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2" name="Retângulo 11">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3" name="Retângulo 12">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4" name="Retângulo 13">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5" name="Retângulo 14">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sp>
        <p:nvSpPr>
          <p:cNvPr id="16" name="Retângulo 15">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Tree>
    <p:extLst>
      <p:ext uri="{BB962C8B-B14F-4D97-AF65-F5344CB8AC3E}">
        <p14:creationId xmlns:p14="http://schemas.microsoft.com/office/powerpoint/2010/main" val="1263231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en-US"/>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9/24/2021</a:t>
            </a:fld>
            <a:endParaRPr lang="en-US" dirty="0"/>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DCB4E619-4CA9-4A22-920F-20396BF50470}" type="slidenum">
              <a:rPr lang="pt-BR" noProof="0" smtClean="0"/>
              <a:pPr rtl="0"/>
              <a:t>‹nº›</a:t>
            </a:fld>
            <a:endParaRPr lang="pt-BR" noProof="0" dirty="0"/>
          </a:p>
        </p:txBody>
      </p:sp>
      <p:sp>
        <p:nvSpPr>
          <p:cNvPr id="7" name="Oval 7">
            <a:extLst>
              <a:ext uri="{FF2B5EF4-FFF2-40B4-BE49-F238E27FC236}">
                <a16:creationId xmlns:a16="http://schemas.microsoft.com/office/drawing/2014/main" id="{59A1F076-A89C-4CB0-B989-3D0025F57611}"/>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8" name="Conector Reto 8">
            <a:extLst>
              <a:ext uri="{FF2B5EF4-FFF2-40B4-BE49-F238E27FC236}">
                <a16:creationId xmlns:a16="http://schemas.microsoft.com/office/drawing/2014/main" id="{B0C3D765-86AA-4427-A0B6-8B18C4317F1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Conector Reto 10">
            <a:extLst>
              <a:ext uri="{FF2B5EF4-FFF2-40B4-BE49-F238E27FC236}">
                <a16:creationId xmlns:a16="http://schemas.microsoft.com/office/drawing/2014/main" id="{A216A1F9-49AB-4FE6-BBD0-DD68FF6EB753}"/>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03931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34" r:id="rId14"/>
    <p:sldLayoutId id="2147483684" r:id="rId15"/>
    <p:sldLayoutId id="2147483675" r:id="rId16"/>
    <p:sldLayoutId id="2147483655" r:id="rId17"/>
    <p:sldLayoutId id="2147483676" r:id="rId18"/>
    <p:sldLayoutId id="2147483677" r:id="rId19"/>
    <p:sldLayoutId id="2147483679" r:id="rId20"/>
    <p:sldLayoutId id="2147483680" r:id="rId21"/>
    <p:sldLayoutId id="2147483682" r:id="rId22"/>
    <p:sldLayoutId id="2147483683" r:id="rId23"/>
    <p:sldLayoutId id="2147483681"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6.svg"/><Relationship Id="rId12"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31.png"/><Relationship Id="rId10" Type="http://schemas.openxmlformats.org/officeDocument/2006/relationships/image" Target="../media/image4.png"/><Relationship Id="rId9" Type="http://schemas.openxmlformats.org/officeDocument/2006/relationships/image" Target="../media/image4.svg"/><Relationship Id="rId1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9" name="Espaço Reservado para Imagem 8"/>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572" b="1572"/>
          <a:stretch>
            <a:fillRect/>
          </a:stretch>
        </p:blipFill>
        <p:spPr/>
      </p:pic>
      <p:sp>
        <p:nvSpPr>
          <p:cNvPr id="13" name="Título 12">
            <a:extLst>
              <a:ext uri="{FF2B5EF4-FFF2-40B4-BE49-F238E27FC236}">
                <a16:creationId xmlns:a16="http://schemas.microsoft.com/office/drawing/2014/main" id="{A1BF7DBB-67AA-4599-B44E-07D280BDFAA5}"/>
              </a:ext>
            </a:extLst>
          </p:cNvPr>
          <p:cNvSpPr>
            <a:spLocks noGrp="1"/>
          </p:cNvSpPr>
          <p:nvPr>
            <p:ph type="ctrTitle"/>
          </p:nvPr>
        </p:nvSpPr>
        <p:spPr>
          <a:xfrm>
            <a:off x="0" y="290488"/>
            <a:ext cx="12192000" cy="832634"/>
          </a:xfrm>
        </p:spPr>
        <p:txBody>
          <a:bodyPr rtlCol="0"/>
          <a:lstStyle/>
          <a:p>
            <a:pPr rtl="0"/>
            <a:r>
              <a:rPr lang="pt-BR" sz="6000" b="1" dirty="0" smtClean="0">
                <a:solidFill>
                  <a:schemeClr val="accent2">
                    <a:lumMod val="60000"/>
                    <a:lumOff val="40000"/>
                  </a:schemeClr>
                </a:solidFill>
                <a:effectLst>
                  <a:outerShdw blurRad="38100" dist="38100" dir="2700000" algn="tl">
                    <a:srgbClr val="000000">
                      <a:alpha val="43137"/>
                    </a:srgbClr>
                  </a:outerShdw>
                </a:effectLst>
              </a:rPr>
              <a:t>Robô Hospitalar</a:t>
            </a:r>
            <a:endParaRPr lang="pt-BR" sz="6000" b="1" dirty="0">
              <a:solidFill>
                <a:schemeClr val="accent2">
                  <a:lumMod val="60000"/>
                  <a:lumOff val="40000"/>
                </a:schemeClr>
              </a:solidFill>
              <a:effectLst>
                <a:outerShdw blurRad="38100" dist="38100" dir="2700000" algn="tl">
                  <a:srgbClr val="000000">
                    <a:alpha val="43137"/>
                  </a:srgbClr>
                </a:outerShdw>
              </a:effectLst>
            </a:endParaRPr>
          </a:p>
        </p:txBody>
      </p:sp>
      <p:sp>
        <p:nvSpPr>
          <p:cNvPr id="14" name="Subtítulo 13">
            <a:extLst>
              <a:ext uri="{FF2B5EF4-FFF2-40B4-BE49-F238E27FC236}">
                <a16:creationId xmlns:a16="http://schemas.microsoft.com/office/drawing/2014/main" id="{F5E856BA-8A49-437A-AC08-57B28491C5FE}"/>
              </a:ext>
            </a:extLst>
          </p:cNvPr>
          <p:cNvSpPr>
            <a:spLocks noGrp="1"/>
          </p:cNvSpPr>
          <p:nvPr>
            <p:ph type="subTitle" idx="1"/>
          </p:nvPr>
        </p:nvSpPr>
        <p:spPr>
          <a:xfrm>
            <a:off x="0" y="1123122"/>
            <a:ext cx="12192000" cy="886968"/>
          </a:xfrm>
        </p:spPr>
        <p:txBody>
          <a:bodyPr rtlCol="0"/>
          <a:lstStyle/>
          <a:p>
            <a:pPr rtl="0"/>
            <a:r>
              <a:rPr lang="pt-BR" dirty="0" smtClean="0">
                <a:solidFill>
                  <a:schemeClr val="accent2">
                    <a:lumMod val="40000"/>
                    <a:lumOff val="60000"/>
                  </a:schemeClr>
                </a:solidFill>
                <a:effectLst>
                  <a:outerShdw blurRad="38100" dist="38100" dir="2700000" algn="tl">
                    <a:srgbClr val="000000">
                      <a:alpha val="43137"/>
                    </a:srgbClr>
                  </a:outerShdw>
                </a:effectLst>
              </a:rPr>
              <a:t>Hardware e Software</a:t>
            </a:r>
            <a:endParaRPr lang="pt-BR" dirty="0">
              <a:solidFill>
                <a:schemeClr val="accent2">
                  <a:lumMod val="40000"/>
                  <a:lumOff val="60000"/>
                </a:schemeClr>
              </a:solidFill>
              <a:effectLst>
                <a:outerShdw blurRad="38100" dist="38100" dir="2700000" algn="tl">
                  <a:srgbClr val="000000">
                    <a:alpha val="43137"/>
                  </a:srgbClr>
                </a:outerShdw>
              </a:effectLst>
            </a:endParaRPr>
          </a:p>
        </p:txBody>
      </p:sp>
      <p:sp>
        <p:nvSpPr>
          <p:cNvPr id="15" name="Espaço Reservado para Texto 14">
            <a:extLst>
              <a:ext uri="{FF2B5EF4-FFF2-40B4-BE49-F238E27FC236}">
                <a16:creationId xmlns:a16="http://schemas.microsoft.com/office/drawing/2014/main" id="{A7ECF636-D45E-4307-9E3A-89A2B5960270}"/>
              </a:ext>
            </a:extLst>
          </p:cNvPr>
          <p:cNvSpPr>
            <a:spLocks noGrp="1"/>
          </p:cNvSpPr>
          <p:nvPr>
            <p:ph type="body" sz="quarter" idx="13"/>
          </p:nvPr>
        </p:nvSpPr>
        <p:spPr>
          <a:xfrm>
            <a:off x="-1" y="6431260"/>
            <a:ext cx="12192000" cy="258532"/>
          </a:xfrm>
        </p:spPr>
        <p:txBody>
          <a:bodyPr rtlCol="0"/>
          <a:lstStyle/>
          <a:p>
            <a:pPr rtl="0"/>
            <a:r>
              <a:rPr lang="pt-BR" b="1" dirty="0" smtClean="0">
                <a:solidFill>
                  <a:schemeClr val="accent2">
                    <a:lumMod val="40000"/>
                    <a:lumOff val="60000"/>
                  </a:schemeClr>
                </a:solidFill>
                <a:effectLst>
                  <a:outerShdw blurRad="38100" dist="38100" dir="2700000" algn="tl">
                    <a:srgbClr val="000000">
                      <a:alpha val="43137"/>
                    </a:srgbClr>
                  </a:outerShdw>
                </a:effectLst>
              </a:rPr>
              <a:t>24</a:t>
            </a:r>
            <a:r>
              <a:rPr lang="pt-BR" b="1" dirty="0" smtClean="0">
                <a:solidFill>
                  <a:schemeClr val="accent2">
                    <a:lumMod val="40000"/>
                    <a:lumOff val="60000"/>
                  </a:schemeClr>
                </a:solidFill>
                <a:effectLst>
                  <a:outerShdw blurRad="38100" dist="38100" dir="2700000" algn="tl">
                    <a:srgbClr val="000000">
                      <a:alpha val="43137"/>
                    </a:srgbClr>
                  </a:outerShdw>
                </a:effectLst>
              </a:rPr>
              <a:t>/09/2021</a:t>
            </a:r>
            <a:endParaRPr lang="pt-BR" b="1" dirty="0">
              <a:solidFill>
                <a:schemeClr val="accent2">
                  <a:lumMod val="40000"/>
                  <a:lumOff val="60000"/>
                </a:schemeClr>
              </a:solidFill>
              <a:effectLst>
                <a:outerShdw blurRad="38100" dist="38100" dir="2700000" algn="tl">
                  <a:srgbClr val="000000">
                    <a:alpha val="43137"/>
                  </a:srgbClr>
                </a:outerShdw>
              </a:effectLst>
            </a:endParaRPr>
          </a:p>
        </p:txBody>
      </p:sp>
      <p:sp>
        <p:nvSpPr>
          <p:cNvPr id="16" name="Subtítulo 13">
            <a:extLst>
              <a:ext uri="{FF2B5EF4-FFF2-40B4-BE49-F238E27FC236}">
                <a16:creationId xmlns:a16="http://schemas.microsoft.com/office/drawing/2014/main" id="{F5E856BA-8A49-437A-AC08-57B28491C5FE}"/>
              </a:ext>
            </a:extLst>
          </p:cNvPr>
          <p:cNvSpPr txBox="1">
            <a:spLocks/>
          </p:cNvSpPr>
          <p:nvPr/>
        </p:nvSpPr>
        <p:spPr>
          <a:xfrm>
            <a:off x="0" y="5591262"/>
            <a:ext cx="12192002" cy="839998"/>
          </a:xfrm>
          <a:prstGeom prst="rect">
            <a:avLst/>
          </a:prstGeom>
        </p:spPr>
        <p:txBody>
          <a:bodyPr vert="horz" lIns="91440" tIns="45720" rIns="91440" bIns="4572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lang="en-GB" sz="1800" b="1"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dirty="0" smtClean="0">
                <a:solidFill>
                  <a:schemeClr val="accent2">
                    <a:lumMod val="60000"/>
                    <a:lumOff val="40000"/>
                  </a:schemeClr>
                </a:solidFill>
                <a:effectLst>
                  <a:outerShdw blurRad="38100" dist="38100" dir="2700000" algn="tl">
                    <a:srgbClr val="000000">
                      <a:alpha val="43137"/>
                    </a:srgbClr>
                  </a:outerShdw>
                </a:effectLst>
              </a:rPr>
              <a:t>Vanderson Santos 3° Ano Eng. </a:t>
            </a:r>
            <a:r>
              <a:rPr lang="pt-BR" sz="2000" dirty="0" smtClean="0">
                <a:solidFill>
                  <a:schemeClr val="accent2">
                    <a:lumMod val="60000"/>
                    <a:lumOff val="40000"/>
                  </a:schemeClr>
                </a:solidFill>
                <a:effectLst>
                  <a:outerShdw blurRad="38100" dist="38100" dir="2700000" algn="tl">
                    <a:srgbClr val="000000">
                      <a:alpha val="43137"/>
                    </a:srgbClr>
                  </a:outerShdw>
                </a:effectLst>
              </a:rPr>
              <a:t>Elétrica</a:t>
            </a:r>
          </a:p>
          <a:p>
            <a:r>
              <a:rPr lang="pt-BR" sz="2000" dirty="0">
                <a:solidFill>
                  <a:schemeClr val="accent2">
                    <a:lumMod val="60000"/>
                    <a:lumOff val="40000"/>
                  </a:schemeClr>
                </a:solidFill>
                <a:effectLst>
                  <a:outerShdw blurRad="38100" dist="38100" dir="2700000" algn="tl">
                    <a:srgbClr val="000000">
                      <a:alpha val="43137"/>
                    </a:srgbClr>
                  </a:outerShdw>
                </a:effectLst>
              </a:rPr>
              <a:t>Leopoldo </a:t>
            </a:r>
            <a:r>
              <a:rPr lang="pt-BR" sz="2000" dirty="0" err="1">
                <a:solidFill>
                  <a:schemeClr val="accent2">
                    <a:lumMod val="60000"/>
                    <a:lumOff val="40000"/>
                  </a:schemeClr>
                </a:solidFill>
                <a:effectLst>
                  <a:outerShdw blurRad="38100" dist="38100" dir="2700000" algn="tl">
                    <a:srgbClr val="000000">
                      <a:alpha val="43137"/>
                    </a:srgbClr>
                  </a:outerShdw>
                </a:effectLst>
              </a:rPr>
              <a:t>Rideki</a:t>
            </a:r>
            <a:r>
              <a:rPr lang="pt-BR" sz="2000" dirty="0">
                <a:solidFill>
                  <a:schemeClr val="accent2">
                    <a:lumMod val="60000"/>
                    <a:lumOff val="40000"/>
                  </a:schemeClr>
                </a:solidFill>
                <a:effectLst>
                  <a:outerShdw blurRad="38100" dist="38100" dir="2700000" algn="tl">
                    <a:srgbClr val="000000">
                      <a:alpha val="43137"/>
                    </a:srgbClr>
                  </a:outerShdw>
                </a:effectLst>
              </a:rPr>
              <a:t> </a:t>
            </a:r>
            <a:r>
              <a:rPr lang="pt-BR" sz="2000" dirty="0" err="1">
                <a:solidFill>
                  <a:schemeClr val="accent2">
                    <a:lumMod val="60000"/>
                    <a:lumOff val="40000"/>
                  </a:schemeClr>
                </a:solidFill>
                <a:effectLst>
                  <a:outerShdw blurRad="38100" dist="38100" dir="2700000" algn="tl">
                    <a:srgbClr val="000000">
                      <a:alpha val="43137"/>
                    </a:srgbClr>
                  </a:outerShdw>
                </a:effectLst>
              </a:rPr>
              <a:t>Yoshioka</a:t>
            </a:r>
            <a:endParaRPr lang="pt-BR" sz="2000" dirty="0">
              <a:solidFill>
                <a:schemeClr val="accent2">
                  <a:lumMod val="60000"/>
                  <a:lumOff val="40000"/>
                </a:schemeClr>
              </a:solidFill>
              <a:effectLst>
                <a:outerShdw blurRad="38100" dist="38100" dir="2700000" algn="tl">
                  <a:srgbClr val="000000">
                    <a:alpha val="43137"/>
                  </a:srgbClr>
                </a:outerShdw>
              </a:effectLst>
            </a:endParaRPr>
          </a:p>
        </p:txBody>
      </p:sp>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42" y="5799557"/>
            <a:ext cx="1680972" cy="890235"/>
          </a:xfrm>
          <a:prstGeom prst="rect">
            <a:avLst/>
          </a:prstGeom>
        </p:spPr>
      </p:pic>
    </p:spTree>
    <p:extLst>
      <p:ext uri="{BB962C8B-B14F-4D97-AF65-F5344CB8AC3E}">
        <p14:creationId xmlns:p14="http://schemas.microsoft.com/office/powerpoint/2010/main" val="2906193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Hardware – Módulos Oficiais</a:t>
            </a:r>
            <a:endParaRPr lang="en-US" b="1" dirty="0">
              <a:solidFill>
                <a:srgbClr val="C00000"/>
              </a:solidFill>
            </a:endParaRP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011" y="1245705"/>
            <a:ext cx="3454456" cy="486288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113" y="1374307"/>
            <a:ext cx="3083057" cy="4734281"/>
          </a:xfrm>
          <a:prstGeom prst="rect">
            <a:avLst/>
          </a:prstGeom>
        </p:spPr>
      </p:pic>
      <p:sp>
        <p:nvSpPr>
          <p:cNvPr id="7" name="Espaço Reservado para Texto 11">
            <a:extLst>
              <a:ext uri="{FF2B5EF4-FFF2-40B4-BE49-F238E27FC236}">
                <a16:creationId xmlns:a16="http://schemas.microsoft.com/office/drawing/2014/main" id="{DB21A584-7071-4718-B256-83681FB5FD94}"/>
              </a:ext>
            </a:extLst>
          </p:cNvPr>
          <p:cNvSpPr txBox="1">
            <a:spLocks/>
          </p:cNvSpPr>
          <p:nvPr/>
        </p:nvSpPr>
        <p:spPr>
          <a:xfrm>
            <a:off x="216691" y="1374307"/>
            <a:ext cx="4572002" cy="5095827"/>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dirty="0" smtClean="0"/>
              <a:t>Oficiais:</a:t>
            </a:r>
            <a:endParaRPr lang="pt-BR" sz="2400" dirty="0"/>
          </a:p>
          <a:p>
            <a:pPr lvl="1"/>
            <a:r>
              <a:rPr lang="pt-BR" sz="2000" dirty="0"/>
              <a:t>Placas </a:t>
            </a:r>
            <a:r>
              <a:rPr lang="pt-BR" sz="2000" dirty="0" smtClean="0"/>
              <a:t>que serão feitas</a:t>
            </a:r>
          </a:p>
          <a:p>
            <a:pPr lvl="1"/>
            <a:r>
              <a:rPr lang="pt-BR" sz="2000" dirty="0" smtClean="0"/>
              <a:t>5 módulos</a:t>
            </a:r>
          </a:p>
          <a:p>
            <a:pPr marL="457200" lvl="1" indent="0">
              <a:buNone/>
            </a:pPr>
            <a:endParaRPr lang="pt-BR" sz="2400" dirty="0" smtClean="0"/>
          </a:p>
          <a:p>
            <a:r>
              <a:rPr lang="pt-BR" sz="2400" dirty="0" smtClean="0"/>
              <a:t>Software utilizado:</a:t>
            </a:r>
          </a:p>
          <a:p>
            <a:pPr lvl="1"/>
            <a:r>
              <a:rPr lang="pt-BR" sz="2200" dirty="0" err="1"/>
              <a:t>Altium</a:t>
            </a:r>
            <a:r>
              <a:rPr lang="pt-BR" sz="2200" dirty="0"/>
              <a:t> Designer </a:t>
            </a:r>
            <a:r>
              <a:rPr lang="pt-BR" sz="2000" b="1" dirty="0" smtClean="0"/>
              <a:t>[</a:t>
            </a:r>
            <a:r>
              <a:rPr lang="en-US" sz="2000" b="1" dirty="0" smtClean="0"/>
              <a:t>3</a:t>
            </a:r>
            <a:r>
              <a:rPr lang="en-US" sz="2000" b="1" dirty="0"/>
              <a:t>]</a:t>
            </a:r>
            <a:endParaRPr lang="pt-BR" sz="22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Tree>
    <p:extLst>
      <p:ext uri="{BB962C8B-B14F-4D97-AF65-F5344CB8AC3E}">
        <p14:creationId xmlns:p14="http://schemas.microsoft.com/office/powerpoint/2010/main" val="4128720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Hardware - Firmware</a:t>
            </a:r>
            <a:endParaRPr lang="en-US" b="1" dirty="0">
              <a:solidFill>
                <a:srgbClr val="C00000"/>
              </a:solidFill>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722" y="1061167"/>
            <a:ext cx="7595117" cy="4948693"/>
          </a:xfrm>
          <a:prstGeom prst="rect">
            <a:avLst/>
          </a:prstGeom>
        </p:spPr>
      </p:pic>
      <p:sp>
        <p:nvSpPr>
          <p:cNvPr id="5" name="Espaço Reservado para Texto 11">
            <a:extLst>
              <a:ext uri="{FF2B5EF4-FFF2-40B4-BE49-F238E27FC236}">
                <a16:creationId xmlns:a16="http://schemas.microsoft.com/office/drawing/2014/main" id="{DB21A584-7071-4718-B256-83681FB5FD94}"/>
              </a:ext>
            </a:extLst>
          </p:cNvPr>
          <p:cNvSpPr txBox="1">
            <a:spLocks/>
          </p:cNvSpPr>
          <p:nvPr/>
        </p:nvSpPr>
        <p:spPr>
          <a:xfrm>
            <a:off x="229943" y="1220193"/>
            <a:ext cx="4238779" cy="5095827"/>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pt-BR" sz="2400" dirty="0" smtClean="0"/>
          </a:p>
          <a:p>
            <a:r>
              <a:rPr lang="pt-BR" sz="2400" dirty="0" smtClean="0"/>
              <a:t>Organização:</a:t>
            </a:r>
          </a:p>
          <a:p>
            <a:pPr lvl="1"/>
            <a:r>
              <a:rPr lang="pt-BR" sz="2000" dirty="0" smtClean="0"/>
              <a:t>Orientação a Objetos em C++</a:t>
            </a:r>
          </a:p>
          <a:p>
            <a:pPr lvl="1"/>
            <a:endParaRPr lang="pt-BR" sz="2000" dirty="0" smtClean="0"/>
          </a:p>
          <a:p>
            <a:r>
              <a:rPr lang="pt-BR" sz="2400" dirty="0" smtClean="0"/>
              <a:t>Cada Módulo embarcado tem um arquivo de código próprio</a:t>
            </a:r>
            <a:endParaRPr lang="pt-BR" sz="2000" dirty="0"/>
          </a:p>
          <a:p>
            <a:pPr marL="457200" lvl="1" indent="0">
              <a:buNone/>
            </a:pPr>
            <a:endParaRPr lang="pt-BR" sz="20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Tree>
    <p:extLst>
      <p:ext uri="{BB962C8B-B14F-4D97-AF65-F5344CB8AC3E}">
        <p14:creationId xmlns:p14="http://schemas.microsoft.com/office/powerpoint/2010/main" val="918865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920" y="1709529"/>
            <a:ext cx="5241297" cy="3814391"/>
          </a:xfrm>
          <a:prstGeom prst="flowChartConnector">
            <a:avLst/>
          </a:prstGeom>
        </p:spPr>
      </p:pic>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Software – Ambiente de simulação</a:t>
            </a:r>
            <a:endParaRPr lang="en-US" b="1" dirty="0">
              <a:solidFill>
                <a:srgbClr val="C00000"/>
              </a:solidFill>
            </a:endParaRPr>
          </a:p>
        </p:txBody>
      </p:sp>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1826" y="228300"/>
            <a:ext cx="1380760" cy="1983785"/>
          </a:xfrm>
          <a:prstGeom prst="rect">
            <a:avLst/>
          </a:prstGeom>
        </p:spPr>
      </p:pic>
      <p:sp>
        <p:nvSpPr>
          <p:cNvPr id="5" name="Espaço Reservado para Texto 11">
            <a:extLst>
              <a:ext uri="{FF2B5EF4-FFF2-40B4-BE49-F238E27FC236}">
                <a16:creationId xmlns:a16="http://schemas.microsoft.com/office/drawing/2014/main" id="{DB21A584-7071-4718-B256-83681FB5FD94}"/>
              </a:ext>
            </a:extLst>
          </p:cNvPr>
          <p:cNvSpPr txBox="1">
            <a:spLocks/>
          </p:cNvSpPr>
          <p:nvPr/>
        </p:nvSpPr>
        <p:spPr>
          <a:xfrm>
            <a:off x="229942" y="1220193"/>
            <a:ext cx="6057155" cy="5095827"/>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pt-BR" sz="2400" dirty="0" smtClean="0"/>
          </a:p>
          <a:p>
            <a:r>
              <a:rPr lang="pt-BR" sz="2400" dirty="0" smtClean="0"/>
              <a:t>Função:</a:t>
            </a:r>
          </a:p>
          <a:p>
            <a:pPr lvl="1"/>
            <a:r>
              <a:rPr lang="pt-BR" sz="2400" dirty="0" smtClean="0"/>
              <a:t>Simular ambiente hospitalar</a:t>
            </a:r>
          </a:p>
          <a:p>
            <a:endParaRPr lang="pt-BR" sz="2400" dirty="0"/>
          </a:p>
          <a:p>
            <a:r>
              <a:rPr lang="pt-BR" sz="2400" dirty="0" smtClean="0"/>
              <a:t>Ferramentas:</a:t>
            </a:r>
          </a:p>
          <a:p>
            <a:pPr lvl="1"/>
            <a:r>
              <a:rPr lang="pt-BR" sz="2400" dirty="0" err="1" smtClean="0"/>
              <a:t>Gazebo</a:t>
            </a:r>
            <a:r>
              <a:rPr lang="pt-BR" sz="2400" dirty="0" smtClean="0"/>
              <a:t> </a:t>
            </a:r>
            <a:r>
              <a:rPr lang="pt-BR" sz="2400" b="1" dirty="0"/>
              <a:t>[</a:t>
            </a:r>
            <a:r>
              <a:rPr lang="pt-BR" sz="2400" b="1" dirty="0" smtClean="0"/>
              <a:t>4]</a:t>
            </a:r>
            <a:endParaRPr lang="pt-BR" sz="2400" b="1" dirty="0"/>
          </a:p>
          <a:p>
            <a:pPr lvl="1"/>
            <a:r>
              <a:rPr lang="pt-BR" sz="2400" dirty="0" err="1" smtClean="0"/>
              <a:t>Rviz</a:t>
            </a:r>
            <a:r>
              <a:rPr lang="pt-BR" sz="2400" dirty="0" smtClean="0"/>
              <a:t> </a:t>
            </a:r>
            <a:r>
              <a:rPr lang="pt-BR" sz="2400" b="1" dirty="0" smtClean="0"/>
              <a:t>[5]</a:t>
            </a:r>
          </a:p>
          <a:p>
            <a:pPr marL="457200" lvl="1" indent="0">
              <a:buNone/>
            </a:pPr>
            <a:endParaRPr lang="pt-BR" sz="2400" dirty="0"/>
          </a:p>
          <a:p>
            <a:r>
              <a:rPr lang="pt-BR" sz="2400" dirty="0" smtClean="0"/>
              <a:t>Mundo da </a:t>
            </a:r>
            <a:r>
              <a:rPr lang="pt-BR" sz="2400" dirty="0" err="1" smtClean="0"/>
              <a:t>Amazon</a:t>
            </a:r>
            <a:r>
              <a:rPr lang="pt-BR" sz="2400" dirty="0" smtClean="0"/>
              <a:t>:</a:t>
            </a:r>
          </a:p>
          <a:p>
            <a:pPr lvl="1"/>
            <a:r>
              <a:rPr lang="pt-BR" sz="2400" dirty="0" smtClean="0"/>
              <a:t>Um hospital simulado feito por </a:t>
            </a:r>
            <a:r>
              <a:rPr lang="pt-BR" sz="2400" dirty="0" smtClean="0"/>
              <a:t>engenheiros </a:t>
            </a:r>
            <a:r>
              <a:rPr lang="pt-BR" sz="2400" dirty="0" smtClean="0"/>
              <a:t>da </a:t>
            </a:r>
            <a:r>
              <a:rPr lang="pt-BR" sz="2400" dirty="0" err="1" smtClean="0"/>
              <a:t>Amazon</a:t>
            </a:r>
            <a:r>
              <a:rPr lang="pt-BR" sz="2400" dirty="0" smtClean="0"/>
              <a:t> </a:t>
            </a:r>
            <a:r>
              <a:rPr lang="pt-BR" sz="2400" b="1" dirty="0" smtClean="0"/>
              <a:t>[7]</a:t>
            </a:r>
            <a:endParaRPr lang="pt-BR" sz="2400" b="1" dirty="0"/>
          </a:p>
          <a:p>
            <a:pPr marL="457200" lvl="1" indent="0">
              <a:buNone/>
            </a:pPr>
            <a:endParaRPr lang="pt-BR" sz="20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
        <p:nvSpPr>
          <p:cNvPr id="2" name="Retângulo 1"/>
          <p:cNvSpPr/>
          <p:nvPr/>
        </p:nvSpPr>
        <p:spPr>
          <a:xfrm>
            <a:off x="8629848" y="5523920"/>
            <a:ext cx="1000595" cy="461665"/>
          </a:xfrm>
          <a:prstGeom prst="rect">
            <a:avLst/>
          </a:prstGeom>
        </p:spPr>
        <p:txBody>
          <a:bodyPr wrap="none">
            <a:spAutoFit/>
          </a:bodyPr>
          <a:lstStyle/>
          <a:p>
            <a:pPr lvl="1"/>
            <a:r>
              <a:rPr lang="pt-BR" sz="2400" b="1" dirty="0"/>
              <a:t>[7]</a:t>
            </a:r>
            <a:endParaRPr lang="pt-BR" sz="2400" b="1" dirty="0"/>
          </a:p>
        </p:txBody>
      </p:sp>
    </p:spTree>
    <p:extLst>
      <p:ext uri="{BB962C8B-B14F-4D97-AF65-F5344CB8AC3E}">
        <p14:creationId xmlns:p14="http://schemas.microsoft.com/office/powerpoint/2010/main" val="11684208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Software – Ambiente de simulação</a:t>
            </a:r>
            <a:endParaRPr lang="en-US" b="1" dirty="0">
              <a:solidFill>
                <a:srgbClr val="C00000"/>
              </a:solidFill>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3" y="1961320"/>
            <a:ext cx="3179869" cy="3987455"/>
          </a:xfrm>
          <a:prstGeom prst="flowChartConnector">
            <a:avLst/>
          </a:prstGeom>
        </p:spPr>
      </p:pic>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649" y="2138775"/>
            <a:ext cx="3495675" cy="3810000"/>
          </a:xfrm>
          <a:prstGeom prst="flowChartConnector">
            <a:avLst/>
          </a:prstGeom>
        </p:spPr>
      </p:pic>
      <p:sp>
        <p:nvSpPr>
          <p:cNvPr id="9" name="Espaço Reservado para Texto 11">
            <a:extLst>
              <a:ext uri="{FF2B5EF4-FFF2-40B4-BE49-F238E27FC236}">
                <a16:creationId xmlns:a16="http://schemas.microsoft.com/office/drawing/2014/main" id="{DB21A584-7071-4718-B256-83681FB5FD94}"/>
              </a:ext>
            </a:extLst>
          </p:cNvPr>
          <p:cNvSpPr txBox="1">
            <a:spLocks/>
          </p:cNvSpPr>
          <p:nvPr/>
        </p:nvSpPr>
        <p:spPr>
          <a:xfrm>
            <a:off x="2151507" y="1328180"/>
            <a:ext cx="7933397" cy="409824"/>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pt-BR" sz="2400" dirty="0" err="1" smtClean="0"/>
              <a:t>Gazebo</a:t>
            </a:r>
            <a:r>
              <a:rPr lang="pt-BR" sz="2400" dirty="0" smtClean="0"/>
              <a:t>                                                                               </a:t>
            </a:r>
            <a:r>
              <a:rPr lang="pt-BR" sz="2400" dirty="0" err="1" smtClean="0"/>
              <a:t>Rviz</a:t>
            </a:r>
            <a:endParaRPr lang="pt-BR" sz="20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Tree>
    <p:extLst>
      <p:ext uri="{BB962C8B-B14F-4D97-AF65-F5344CB8AC3E}">
        <p14:creationId xmlns:p14="http://schemas.microsoft.com/office/powerpoint/2010/main" val="1435375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Software – Algoritmos de Controle</a:t>
            </a:r>
            <a:endParaRPr lang="en-US" b="1" dirty="0">
              <a:solidFill>
                <a:srgbClr val="C00000"/>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4" y="3428565"/>
            <a:ext cx="4803913" cy="2432576"/>
          </a:xfrm>
          <a:prstGeom prst="roundRect">
            <a:avLst/>
          </a:prstGeom>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532" y="3427068"/>
            <a:ext cx="4803913" cy="2434073"/>
          </a:xfrm>
          <a:prstGeom prst="roundRect">
            <a:avLst/>
          </a:prstGeom>
        </p:spPr>
      </p:pic>
      <p:pic>
        <p:nvPicPr>
          <p:cNvPr id="6" name="Image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5547" y="323216"/>
            <a:ext cx="2287855" cy="1208388"/>
          </a:xfrm>
          <a:prstGeom prst="rect">
            <a:avLst/>
          </a:prstGeom>
        </p:spPr>
      </p:pic>
      <p:sp>
        <p:nvSpPr>
          <p:cNvPr id="7" name="Espaço Reservado para Texto 11">
            <a:extLst>
              <a:ext uri="{FF2B5EF4-FFF2-40B4-BE49-F238E27FC236}">
                <a16:creationId xmlns:a16="http://schemas.microsoft.com/office/drawing/2014/main" id="{DB21A584-7071-4718-B256-83681FB5FD94}"/>
              </a:ext>
            </a:extLst>
          </p:cNvPr>
          <p:cNvSpPr txBox="1">
            <a:spLocks/>
          </p:cNvSpPr>
          <p:nvPr/>
        </p:nvSpPr>
        <p:spPr>
          <a:xfrm>
            <a:off x="229942" y="1220193"/>
            <a:ext cx="4905275" cy="220687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pt-BR" sz="2400" dirty="0" smtClean="0"/>
          </a:p>
          <a:p>
            <a:r>
              <a:rPr lang="pt-BR" sz="2400" dirty="0" smtClean="0"/>
              <a:t>Planejamento Global:</a:t>
            </a:r>
          </a:p>
          <a:p>
            <a:pPr lvl="1"/>
            <a:r>
              <a:rPr lang="pt-BR" sz="2200" dirty="0" smtClean="0"/>
              <a:t>Planeja a rota geral do robô</a:t>
            </a:r>
          </a:p>
          <a:p>
            <a:pPr lvl="2"/>
            <a:r>
              <a:rPr lang="pt-BR" sz="2100" dirty="0" smtClean="0"/>
              <a:t>Algoritmo de </a:t>
            </a:r>
            <a:r>
              <a:rPr lang="pt-BR" sz="2100" dirty="0" err="1" smtClean="0"/>
              <a:t>Dijkstra</a:t>
            </a:r>
            <a:r>
              <a:rPr lang="pt-BR" sz="2100" dirty="0" smtClean="0"/>
              <a:t> </a:t>
            </a:r>
            <a:r>
              <a:rPr lang="pt-BR" sz="2100" b="1" dirty="0" smtClean="0"/>
              <a:t>[5]</a:t>
            </a:r>
          </a:p>
          <a:p>
            <a:endParaRPr lang="pt-BR" sz="2400" dirty="0"/>
          </a:p>
          <a:p>
            <a:pPr marL="457200" lvl="1" indent="0">
              <a:buNone/>
            </a:pPr>
            <a:endParaRPr lang="pt-BR" sz="20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
        <p:nvSpPr>
          <p:cNvPr id="8" name="Espaço Reservado para Texto 11">
            <a:extLst>
              <a:ext uri="{FF2B5EF4-FFF2-40B4-BE49-F238E27FC236}">
                <a16:creationId xmlns:a16="http://schemas.microsoft.com/office/drawing/2014/main" id="{DB21A584-7071-4718-B256-83681FB5FD94}"/>
              </a:ext>
            </a:extLst>
          </p:cNvPr>
          <p:cNvSpPr txBox="1">
            <a:spLocks/>
          </p:cNvSpPr>
          <p:nvPr/>
        </p:nvSpPr>
        <p:spPr>
          <a:xfrm>
            <a:off x="6686170" y="1220192"/>
            <a:ext cx="4905275" cy="220687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pt-BR" sz="2400" dirty="0" smtClean="0"/>
          </a:p>
          <a:p>
            <a:r>
              <a:rPr lang="pt-BR" sz="2400" dirty="0" smtClean="0"/>
              <a:t>Planejamento Local:</a:t>
            </a:r>
          </a:p>
          <a:p>
            <a:pPr lvl="1"/>
            <a:r>
              <a:rPr lang="pt-BR" sz="2200" dirty="0" smtClean="0"/>
              <a:t>Desviar de objetos que não são previstas na rota global</a:t>
            </a:r>
          </a:p>
          <a:p>
            <a:endParaRPr lang="pt-BR" sz="2400" dirty="0"/>
          </a:p>
          <a:p>
            <a:pPr marL="457200" lvl="1" indent="0">
              <a:buNone/>
            </a:pPr>
            <a:endParaRPr lang="pt-BR" sz="20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Tree>
    <p:extLst>
      <p:ext uri="{BB962C8B-B14F-4D97-AF65-F5344CB8AC3E}">
        <p14:creationId xmlns:p14="http://schemas.microsoft.com/office/powerpoint/2010/main" val="27342307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Software – Algoritmos de Controle</a:t>
            </a:r>
            <a:endParaRPr lang="en-US" b="1" dirty="0">
              <a:solidFill>
                <a:srgbClr val="C00000"/>
              </a:solidFill>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969" y="2466635"/>
            <a:ext cx="5528063" cy="3499146"/>
          </a:xfrm>
          <a:prstGeom prst="rect">
            <a:avLst/>
          </a:prstGeom>
        </p:spPr>
      </p:pic>
      <p:sp>
        <p:nvSpPr>
          <p:cNvPr id="5" name="Espaço Reservado para Texto 11">
            <a:extLst>
              <a:ext uri="{FF2B5EF4-FFF2-40B4-BE49-F238E27FC236}">
                <a16:creationId xmlns:a16="http://schemas.microsoft.com/office/drawing/2014/main" id="{DB21A584-7071-4718-B256-83681FB5FD94}"/>
              </a:ext>
            </a:extLst>
          </p:cNvPr>
          <p:cNvSpPr txBox="1">
            <a:spLocks/>
          </p:cNvSpPr>
          <p:nvPr/>
        </p:nvSpPr>
        <p:spPr>
          <a:xfrm>
            <a:off x="331304" y="1485632"/>
            <a:ext cx="12192000" cy="123279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endParaRPr lang="pt-BR" sz="2400" dirty="0" smtClean="0"/>
          </a:p>
          <a:p>
            <a:pPr marL="0" indent="0" algn="ctr">
              <a:buNone/>
            </a:pPr>
            <a:r>
              <a:rPr lang="pt-BR" sz="2400" dirty="0" smtClean="0"/>
              <a:t>Planejamento Global + Local</a:t>
            </a:r>
            <a:endParaRPr lang="pt-BR" sz="2400" dirty="0"/>
          </a:p>
          <a:p>
            <a:pPr marL="457200" lvl="1" indent="0" algn="ctr">
              <a:buNone/>
            </a:pPr>
            <a:endParaRPr lang="pt-BR" sz="2000" dirty="0" smtClean="0"/>
          </a:p>
          <a:p>
            <a:pPr marL="0" indent="0" algn="ctr">
              <a:buNone/>
            </a:pPr>
            <a:endParaRPr lang="pt-BR" sz="2000" dirty="0" smtClean="0"/>
          </a:p>
          <a:p>
            <a:pPr lvl="1" algn="ctr"/>
            <a:endParaRPr lang="pt-BR" sz="1800" dirty="0"/>
          </a:p>
          <a:p>
            <a:pPr lvl="1" algn="ctr"/>
            <a:endParaRPr lang="pt-BR" sz="1800" dirty="0" smtClean="0"/>
          </a:p>
          <a:p>
            <a:pPr lvl="2" algn="ctr"/>
            <a:endParaRPr lang="pt-BR" sz="1500" dirty="0" smtClean="0"/>
          </a:p>
          <a:p>
            <a:pPr lvl="1" algn="ctr"/>
            <a:endParaRPr lang="pt-BR" sz="1500" dirty="0"/>
          </a:p>
          <a:p>
            <a:pPr lvl="1" algn="ctr"/>
            <a:endParaRPr lang="pt-BR" sz="1500" dirty="0" smtClean="0"/>
          </a:p>
          <a:p>
            <a:pPr algn="ctr"/>
            <a:endParaRPr lang="pt-BR" sz="1800" dirty="0" smtClean="0"/>
          </a:p>
          <a:p>
            <a:pPr marL="0" indent="0" algn="ctr">
              <a:buNone/>
            </a:pPr>
            <a:endParaRPr lang="pt-BR" dirty="0" smtClean="0"/>
          </a:p>
          <a:p>
            <a:pPr algn="ctr"/>
            <a:endParaRPr lang="pt-BR" dirty="0"/>
          </a:p>
        </p:txBody>
      </p:sp>
    </p:spTree>
    <p:extLst>
      <p:ext uri="{BB962C8B-B14F-4D97-AF65-F5344CB8AC3E}">
        <p14:creationId xmlns:p14="http://schemas.microsoft.com/office/powerpoint/2010/main" val="2212072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Software – Algoritmos de Controle</a:t>
            </a:r>
            <a:endParaRPr lang="en-US" b="1" dirty="0">
              <a:solidFill>
                <a:srgbClr val="C00000"/>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488" y="1327955"/>
            <a:ext cx="4191141" cy="4345416"/>
          </a:xfrm>
          <a:prstGeom prst="flowChartConnector">
            <a:avLst/>
          </a:prstGeom>
        </p:spPr>
      </p:pic>
      <p:sp>
        <p:nvSpPr>
          <p:cNvPr id="5" name="Espaço Reservado para Texto 11">
            <a:extLst>
              <a:ext uri="{FF2B5EF4-FFF2-40B4-BE49-F238E27FC236}">
                <a16:creationId xmlns:a16="http://schemas.microsoft.com/office/drawing/2014/main" id="{DB21A584-7071-4718-B256-83681FB5FD94}"/>
              </a:ext>
            </a:extLst>
          </p:cNvPr>
          <p:cNvSpPr txBox="1">
            <a:spLocks/>
          </p:cNvSpPr>
          <p:nvPr/>
        </p:nvSpPr>
        <p:spPr>
          <a:xfrm>
            <a:off x="563316" y="2023992"/>
            <a:ext cx="5496290" cy="220687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pt-BR" sz="2400" dirty="0" smtClean="0"/>
          </a:p>
          <a:p>
            <a:r>
              <a:rPr lang="en-US" sz="2400" dirty="0"/>
              <a:t>Adaptive Monte Carlo </a:t>
            </a:r>
            <a:r>
              <a:rPr lang="en-US" sz="2400" dirty="0" smtClean="0"/>
              <a:t>Localization (AMCL</a:t>
            </a:r>
            <a:r>
              <a:rPr lang="en-US" sz="2400" dirty="0" smtClean="0"/>
              <a:t>) [8]</a:t>
            </a:r>
            <a:endParaRPr lang="en-US" sz="2400" dirty="0" smtClean="0"/>
          </a:p>
          <a:p>
            <a:pPr lvl="1"/>
            <a:r>
              <a:rPr lang="pt-BR" sz="2400" dirty="0"/>
              <a:t>G</a:t>
            </a:r>
            <a:r>
              <a:rPr lang="pt-BR" sz="2400" dirty="0" smtClean="0"/>
              <a:t>era </a:t>
            </a:r>
            <a:r>
              <a:rPr lang="pt-BR" sz="2400" dirty="0"/>
              <a:t>uma nuvem probabilidade para </a:t>
            </a:r>
            <a:r>
              <a:rPr lang="pt-BR" sz="2400" dirty="0" smtClean="0"/>
              <a:t>robô estar</a:t>
            </a:r>
            <a:endParaRPr lang="pt-BR" sz="20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Tree>
    <p:extLst>
      <p:ext uri="{BB962C8B-B14F-4D97-AF65-F5344CB8AC3E}">
        <p14:creationId xmlns:p14="http://schemas.microsoft.com/office/powerpoint/2010/main" val="38425791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Software – Integração Software com Hardware</a:t>
            </a:r>
            <a:endParaRPr lang="en-US" b="1" dirty="0">
              <a:solidFill>
                <a:srgbClr val="C00000"/>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818" y="2632389"/>
            <a:ext cx="8688544" cy="3181557"/>
          </a:xfrm>
          <a:prstGeom prst="rect">
            <a:avLst/>
          </a:prstGeom>
        </p:spPr>
      </p:pic>
      <p:sp>
        <p:nvSpPr>
          <p:cNvPr id="6" name="Espaço Reservado para Texto 11">
            <a:extLst>
              <a:ext uri="{FF2B5EF4-FFF2-40B4-BE49-F238E27FC236}">
                <a16:creationId xmlns:a16="http://schemas.microsoft.com/office/drawing/2014/main" id="{DB21A584-7071-4718-B256-83681FB5FD94}"/>
              </a:ext>
            </a:extLst>
          </p:cNvPr>
          <p:cNvSpPr txBox="1">
            <a:spLocks/>
          </p:cNvSpPr>
          <p:nvPr/>
        </p:nvSpPr>
        <p:spPr>
          <a:xfrm>
            <a:off x="331304" y="927410"/>
            <a:ext cx="4905275" cy="2887783"/>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pt-BR" sz="2400" dirty="0" smtClean="0"/>
          </a:p>
          <a:p>
            <a:r>
              <a:rPr lang="pt-BR" sz="2400" dirty="0" smtClean="0"/>
              <a:t>A </a:t>
            </a:r>
            <a:r>
              <a:rPr lang="pt-BR" sz="2400" dirty="0" err="1" smtClean="0"/>
              <a:t>Jetson</a:t>
            </a:r>
            <a:r>
              <a:rPr lang="pt-BR" sz="2400" dirty="0" smtClean="0"/>
              <a:t> Nano roda todos os algoritmos de controle de auto nível</a:t>
            </a:r>
          </a:p>
          <a:p>
            <a:endParaRPr lang="pt-BR" sz="2400" dirty="0"/>
          </a:p>
          <a:p>
            <a:r>
              <a:rPr lang="pt-BR" sz="2400" dirty="0" smtClean="0"/>
              <a:t>A </a:t>
            </a:r>
            <a:r>
              <a:rPr lang="pt-BR" sz="2400" dirty="0" err="1"/>
              <a:t>J</a:t>
            </a:r>
            <a:r>
              <a:rPr lang="pt-BR" sz="2400" dirty="0" err="1" smtClean="0"/>
              <a:t>etson</a:t>
            </a:r>
            <a:r>
              <a:rPr lang="pt-BR" sz="2400" dirty="0" smtClean="0"/>
              <a:t> é acessada por SSH </a:t>
            </a:r>
            <a:r>
              <a:rPr lang="pt-BR" sz="2400" dirty="0" smtClean="0"/>
              <a:t>e </a:t>
            </a:r>
            <a:r>
              <a:rPr lang="pt-BR" sz="2400" dirty="0" smtClean="0"/>
              <a:t>ela se comunica por serial com os módulos</a:t>
            </a:r>
          </a:p>
          <a:p>
            <a:endParaRPr lang="pt-BR" sz="2400" dirty="0"/>
          </a:p>
          <a:p>
            <a:endParaRPr lang="pt-BR" sz="2200" dirty="0" smtClean="0"/>
          </a:p>
          <a:p>
            <a:endParaRPr lang="pt-BR" sz="2400" dirty="0"/>
          </a:p>
          <a:p>
            <a:pPr marL="457200" lvl="1" indent="0">
              <a:buNone/>
            </a:pPr>
            <a:endParaRPr lang="pt-BR" sz="20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Tree>
    <p:extLst>
      <p:ext uri="{BB962C8B-B14F-4D97-AF65-F5344CB8AC3E}">
        <p14:creationId xmlns:p14="http://schemas.microsoft.com/office/powerpoint/2010/main" val="208222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635AA92-1D29-4831-89E4-1B49C265FA6C}"/>
              </a:ext>
            </a:extLst>
          </p:cNvPr>
          <p:cNvSpPr>
            <a:spLocks noGrp="1"/>
          </p:cNvSpPr>
          <p:nvPr>
            <p:ph type="title"/>
          </p:nvPr>
        </p:nvSpPr>
        <p:spPr/>
        <p:txBody>
          <a:bodyPr rtlCol="0"/>
          <a:lstStyle/>
          <a:p>
            <a:pPr rtl="0"/>
            <a:r>
              <a:rPr lang="pt-BR" sz="3600" dirty="0" smtClean="0">
                <a:solidFill>
                  <a:schemeClr val="accent2">
                    <a:lumMod val="60000"/>
                    <a:lumOff val="40000"/>
                  </a:schemeClr>
                </a:solidFill>
              </a:rPr>
              <a:t>Conclusão &amp; Próximos Passos</a:t>
            </a:r>
            <a:endParaRPr lang="pt-BR" sz="3600" dirty="0">
              <a:solidFill>
                <a:schemeClr val="accent2">
                  <a:lumMod val="60000"/>
                  <a:lumOff val="40000"/>
                </a:schemeClr>
              </a:solidFill>
            </a:endParaRPr>
          </a:p>
        </p:txBody>
      </p:sp>
      <p:pic>
        <p:nvPicPr>
          <p:cNvPr id="4" name="Espaço Reservado para Imagem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791845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Hardware</a:t>
            </a:r>
            <a:endParaRPr lang="en-US" b="1" dirty="0">
              <a:solidFill>
                <a:srgbClr val="C00000"/>
              </a:solidFill>
            </a:endParaRPr>
          </a:p>
        </p:txBody>
      </p:sp>
      <p:sp>
        <p:nvSpPr>
          <p:cNvPr id="4" name="Espaço Reservado para Texto 11">
            <a:extLst>
              <a:ext uri="{FF2B5EF4-FFF2-40B4-BE49-F238E27FC236}">
                <a16:creationId xmlns:a16="http://schemas.microsoft.com/office/drawing/2014/main" id="{DB21A584-7071-4718-B256-83681FB5FD94}"/>
              </a:ext>
            </a:extLst>
          </p:cNvPr>
          <p:cNvSpPr txBox="1">
            <a:spLocks/>
          </p:cNvSpPr>
          <p:nvPr/>
        </p:nvSpPr>
        <p:spPr>
          <a:xfrm>
            <a:off x="331304" y="927410"/>
            <a:ext cx="5852067" cy="5538704"/>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pt-BR" sz="2400" dirty="0" smtClean="0"/>
          </a:p>
          <a:p>
            <a:r>
              <a:rPr lang="pt-BR" sz="2400" dirty="0" smtClean="0"/>
              <a:t>Dar continuidade a </a:t>
            </a:r>
            <a:r>
              <a:rPr lang="pt-BR" sz="2400" dirty="0" err="1" smtClean="0"/>
              <a:t>Odometria</a:t>
            </a:r>
            <a:r>
              <a:rPr lang="pt-BR" sz="2400" dirty="0" smtClean="0"/>
              <a:t> do projeto</a:t>
            </a:r>
          </a:p>
          <a:p>
            <a:pPr marL="0" indent="0">
              <a:buNone/>
            </a:pPr>
            <a:endParaRPr lang="pt-BR" sz="2400" dirty="0" smtClean="0"/>
          </a:p>
          <a:p>
            <a:r>
              <a:rPr lang="pt-BR" sz="2400" dirty="0" smtClean="0"/>
              <a:t>Terminar </a:t>
            </a:r>
            <a:r>
              <a:rPr lang="pt-BR" sz="2400" dirty="0" smtClean="0"/>
              <a:t>o desenvolvimento dos módulos eletrônicos e mandar para fabricação</a:t>
            </a:r>
          </a:p>
          <a:p>
            <a:endParaRPr lang="pt-BR" sz="2400" dirty="0"/>
          </a:p>
          <a:p>
            <a:r>
              <a:rPr lang="pt-BR" sz="2400" dirty="0" smtClean="0"/>
              <a:t> Desenvolver uma placa para distribuição de energia.</a:t>
            </a:r>
          </a:p>
          <a:p>
            <a:endParaRPr lang="pt-BR" sz="2400" dirty="0"/>
          </a:p>
          <a:p>
            <a:r>
              <a:rPr lang="pt-BR" sz="2400" dirty="0" smtClean="0"/>
              <a:t>Finalizar a organização do GitHub dos módulos</a:t>
            </a:r>
          </a:p>
          <a:p>
            <a:endParaRPr lang="pt-BR" sz="2400" dirty="0"/>
          </a:p>
          <a:p>
            <a:endParaRPr lang="pt-BR" sz="2200" dirty="0" smtClean="0"/>
          </a:p>
          <a:p>
            <a:endParaRPr lang="pt-BR" sz="2400" dirty="0"/>
          </a:p>
          <a:p>
            <a:pPr marL="457200" lvl="1" indent="0">
              <a:buNone/>
            </a:pPr>
            <a:endParaRPr lang="pt-BR" sz="20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pic>
        <p:nvPicPr>
          <p:cNvPr id="2" name="Imagem 1"/>
          <p:cNvPicPr>
            <a:picLocks noChangeAspect="1"/>
          </p:cNvPicPr>
          <p:nvPr/>
        </p:nvPicPr>
        <p:blipFill>
          <a:blip r:embed="rId3"/>
          <a:stretch>
            <a:fillRect/>
          </a:stretch>
        </p:blipFill>
        <p:spPr>
          <a:xfrm>
            <a:off x="6183372" y="1479717"/>
            <a:ext cx="5652851" cy="3427079"/>
          </a:xfrm>
          <a:prstGeom prst="roundRect">
            <a:avLst/>
          </a:prstGeom>
        </p:spPr>
      </p:pic>
    </p:spTree>
    <p:extLst>
      <p:ext uri="{BB962C8B-B14F-4D97-AF65-F5344CB8AC3E}">
        <p14:creationId xmlns:p14="http://schemas.microsoft.com/office/powerpoint/2010/main" val="1300071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635AA92-1D29-4831-89E4-1B49C265FA6C}"/>
              </a:ext>
            </a:extLst>
          </p:cNvPr>
          <p:cNvSpPr>
            <a:spLocks noGrp="1"/>
          </p:cNvSpPr>
          <p:nvPr>
            <p:ph type="title"/>
          </p:nvPr>
        </p:nvSpPr>
        <p:spPr/>
        <p:txBody>
          <a:bodyPr rtlCol="0"/>
          <a:lstStyle/>
          <a:p>
            <a:pPr rtl="0"/>
            <a:r>
              <a:rPr lang="pt-BR" sz="3600" dirty="0" smtClean="0">
                <a:solidFill>
                  <a:schemeClr val="accent2">
                    <a:lumMod val="60000"/>
                    <a:lumOff val="40000"/>
                  </a:schemeClr>
                </a:solidFill>
              </a:rPr>
              <a:t>Motivação &amp; Objetivos</a:t>
            </a:r>
            <a:endParaRPr lang="pt-BR" sz="3600" dirty="0">
              <a:solidFill>
                <a:schemeClr val="accent2">
                  <a:lumMod val="60000"/>
                  <a:lumOff val="40000"/>
                </a:schemeClr>
              </a:solidFill>
            </a:endParaRPr>
          </a:p>
        </p:txBody>
      </p:sp>
      <p:pic>
        <p:nvPicPr>
          <p:cNvPr id="4" name="Espaço Reservado para Imagem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83449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Software</a:t>
            </a:r>
            <a:endParaRPr lang="en-US" b="1" dirty="0">
              <a:solidFill>
                <a:srgbClr val="C00000"/>
              </a:solidFill>
            </a:endParaRPr>
          </a:p>
        </p:txBody>
      </p:sp>
      <p:sp>
        <p:nvSpPr>
          <p:cNvPr id="5" name="Espaço Reservado para Texto 11">
            <a:extLst>
              <a:ext uri="{FF2B5EF4-FFF2-40B4-BE49-F238E27FC236}">
                <a16:creationId xmlns:a16="http://schemas.microsoft.com/office/drawing/2014/main" id="{DB21A584-7071-4718-B256-83681FB5FD94}"/>
              </a:ext>
            </a:extLst>
          </p:cNvPr>
          <p:cNvSpPr txBox="1">
            <a:spLocks/>
          </p:cNvSpPr>
          <p:nvPr/>
        </p:nvSpPr>
        <p:spPr>
          <a:xfrm>
            <a:off x="331304" y="1445387"/>
            <a:ext cx="5496290" cy="3918183"/>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pt-BR" sz="2400" dirty="0" smtClean="0"/>
          </a:p>
          <a:p>
            <a:r>
              <a:rPr lang="pt-BR" sz="2400" dirty="0" smtClean="0"/>
              <a:t>Testar todos os algoritmos de controle</a:t>
            </a:r>
          </a:p>
          <a:p>
            <a:endParaRPr lang="pt-BR" sz="2400" dirty="0"/>
          </a:p>
          <a:p>
            <a:r>
              <a:rPr lang="pt-BR" sz="2400" dirty="0" smtClean="0"/>
              <a:t>Dar continuidade aos algoritmos de </a:t>
            </a:r>
            <a:r>
              <a:rPr lang="pt-BR" sz="2400" dirty="0" smtClean="0"/>
              <a:t>visão computacional e </a:t>
            </a:r>
            <a:r>
              <a:rPr lang="pt-BR" sz="2400" dirty="0" smtClean="0"/>
              <a:t>desenvolvimento web do projeto</a:t>
            </a:r>
          </a:p>
          <a:p>
            <a:endParaRPr lang="pt-BR" sz="2400" dirty="0" smtClean="0"/>
          </a:p>
          <a:p>
            <a:r>
              <a:rPr lang="pt-BR" sz="2400" dirty="0" smtClean="0"/>
              <a:t>Documentar todo o projeto no </a:t>
            </a:r>
            <a:r>
              <a:rPr lang="pt-BR" sz="2400" dirty="0"/>
              <a:t>G</a:t>
            </a:r>
            <a:r>
              <a:rPr lang="pt-BR" sz="2400" dirty="0" smtClean="0"/>
              <a:t>itHub</a:t>
            </a:r>
            <a:endParaRPr lang="pt-BR" sz="2400" dirty="0"/>
          </a:p>
          <a:p>
            <a:endParaRPr lang="pt-BR" sz="2400" dirty="0"/>
          </a:p>
          <a:p>
            <a:endParaRPr lang="pt-BR" sz="2200" dirty="0" smtClean="0"/>
          </a:p>
          <a:p>
            <a:endParaRPr lang="pt-BR" sz="2400" dirty="0"/>
          </a:p>
          <a:p>
            <a:pPr marL="457200" lvl="1" indent="0">
              <a:buNone/>
            </a:pPr>
            <a:endParaRPr lang="pt-BR" sz="2000"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
        <p:nvSpPr>
          <p:cNvPr id="6" name="AutoShape 2" descr="blob:https://web.whatsapp.com/a50c50ac-ad76-41bc-a684-8282a53c74d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804" y="371061"/>
            <a:ext cx="2736401" cy="5783674"/>
          </a:xfrm>
          <a:prstGeom prst="roundRect">
            <a:avLst/>
          </a:prstGeom>
        </p:spPr>
      </p:pic>
    </p:spTree>
    <p:extLst>
      <p:ext uri="{BB962C8B-B14F-4D97-AF65-F5344CB8AC3E}">
        <p14:creationId xmlns:p14="http://schemas.microsoft.com/office/powerpoint/2010/main" val="2630864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635AA92-1D29-4831-89E4-1B49C265FA6C}"/>
              </a:ext>
            </a:extLst>
          </p:cNvPr>
          <p:cNvSpPr>
            <a:spLocks noGrp="1"/>
          </p:cNvSpPr>
          <p:nvPr>
            <p:ph type="title"/>
          </p:nvPr>
        </p:nvSpPr>
        <p:spPr/>
        <p:txBody>
          <a:bodyPr rtlCol="0"/>
          <a:lstStyle/>
          <a:p>
            <a:pPr rtl="0"/>
            <a:r>
              <a:rPr lang="pt-BR" sz="3600" dirty="0" smtClean="0">
                <a:solidFill>
                  <a:schemeClr val="accent2">
                    <a:lumMod val="60000"/>
                    <a:lumOff val="40000"/>
                  </a:schemeClr>
                </a:solidFill>
              </a:rPr>
              <a:t>Agradecimentos e Bibliografia</a:t>
            </a:r>
            <a:endParaRPr lang="pt-BR" sz="3600" dirty="0">
              <a:solidFill>
                <a:schemeClr val="accent2">
                  <a:lumMod val="60000"/>
                  <a:lumOff val="40000"/>
                </a:schemeClr>
              </a:solidFill>
            </a:endParaRPr>
          </a:p>
        </p:txBody>
      </p:sp>
      <p:pic>
        <p:nvPicPr>
          <p:cNvPr id="5" name="Espaço Reservado para Imagem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489294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smtClean="0">
                <a:solidFill>
                  <a:srgbClr val="C00000"/>
                </a:solidFill>
              </a:rPr>
              <a:t>Bibliografia</a:t>
            </a:r>
            <a:endParaRPr lang="en-US" b="1" dirty="0">
              <a:solidFill>
                <a:srgbClr val="C00000"/>
              </a:solidFill>
            </a:endParaRPr>
          </a:p>
        </p:txBody>
      </p:sp>
      <p:sp>
        <p:nvSpPr>
          <p:cNvPr id="5" name="Retângulo 4"/>
          <p:cNvSpPr/>
          <p:nvPr/>
        </p:nvSpPr>
        <p:spPr>
          <a:xfrm>
            <a:off x="331303" y="927410"/>
            <a:ext cx="11608905" cy="923330"/>
          </a:xfrm>
          <a:prstGeom prst="rect">
            <a:avLst/>
          </a:prstGeom>
        </p:spPr>
        <p:txBody>
          <a:bodyPr wrap="square">
            <a:spAutoFit/>
          </a:bodyPr>
          <a:lstStyle/>
          <a:p>
            <a:r>
              <a:rPr lang="pt-BR" dirty="0" smtClean="0">
                <a:solidFill>
                  <a:srgbClr val="000000"/>
                </a:solidFill>
                <a:latin typeface="Times New Roman" panose="02020603050405020304" pitchFamily="18" charset="0"/>
              </a:rPr>
              <a:t>[1] BUSINESSWIRE</a:t>
            </a:r>
            <a:r>
              <a:rPr lang="pt-BR" dirty="0">
                <a:solidFill>
                  <a:srgbClr val="000000"/>
                </a:solidFill>
                <a:latin typeface="Times New Roman" panose="02020603050405020304" pitchFamily="18" charset="0"/>
              </a:rPr>
              <a:t>. </a:t>
            </a:r>
            <a:r>
              <a:rPr lang="pt-BR" b="1" dirty="0">
                <a:solidFill>
                  <a:srgbClr val="000000"/>
                </a:solidFill>
                <a:latin typeface="Times New Roman" panose="02020603050405020304" pitchFamily="18" charset="0"/>
              </a:rPr>
              <a:t>Robôs de entrega autônomos da Panasonic – HOSPI – auxiliam operações hospitalares no Hospital Geral Changi em Cingapura. </a:t>
            </a:r>
            <a:r>
              <a:rPr lang="pt-BR" dirty="0">
                <a:solidFill>
                  <a:srgbClr val="000000"/>
                </a:solidFill>
                <a:latin typeface="Times New Roman" panose="02020603050405020304" pitchFamily="18" charset="0"/>
              </a:rPr>
              <a:t>24 jul. 2015. artigo. color. Disponível em: https://www.businesswire.com/news/home/20150724005247/pt/. Acesso em: 10 set. 2001.</a:t>
            </a:r>
            <a:endParaRPr lang="en-US" dirty="0"/>
          </a:p>
        </p:txBody>
      </p:sp>
      <p:sp>
        <p:nvSpPr>
          <p:cNvPr id="6" name="Retângulo 5"/>
          <p:cNvSpPr/>
          <p:nvPr/>
        </p:nvSpPr>
        <p:spPr>
          <a:xfrm>
            <a:off x="331302" y="1850740"/>
            <a:ext cx="11608906" cy="646331"/>
          </a:xfrm>
          <a:prstGeom prst="rect">
            <a:avLst/>
          </a:prstGeom>
        </p:spPr>
        <p:txBody>
          <a:bodyPr wrap="square">
            <a:spAutoFit/>
          </a:bodyPr>
          <a:lstStyle/>
          <a:p>
            <a:r>
              <a:rPr lang="pt-BR" dirty="0" smtClean="0">
                <a:solidFill>
                  <a:srgbClr val="000000"/>
                </a:solidFill>
                <a:latin typeface="Times New Roman" panose="02020603050405020304" pitchFamily="18" charset="0"/>
              </a:rPr>
              <a:t>[2] ROBOT</a:t>
            </a:r>
            <a:r>
              <a:rPr lang="pt-BR" dirty="0">
                <a:solidFill>
                  <a:srgbClr val="000000"/>
                </a:solidFill>
                <a:latin typeface="Times New Roman" panose="02020603050405020304" pitchFamily="18" charset="0"/>
              </a:rPr>
              <a:t>, Health. </a:t>
            </a:r>
            <a:r>
              <a:rPr lang="pt-BR" b="1" dirty="0">
                <a:solidFill>
                  <a:srgbClr val="000000"/>
                </a:solidFill>
                <a:latin typeface="Times New Roman" panose="02020603050405020304" pitchFamily="18" charset="0"/>
              </a:rPr>
              <a:t>Projeto de Robô Hospitalar para o Hospital Universitário da USP: </a:t>
            </a:r>
            <a:r>
              <a:rPr lang="pt-BR" dirty="0">
                <a:solidFill>
                  <a:srgbClr val="000000"/>
                </a:solidFill>
                <a:latin typeface="Times New Roman" panose="02020603050405020304" pitchFamily="18" charset="0"/>
              </a:rPr>
              <a:t>SOBRE O PROJETO. 2021. site. color. Disponível em: https://www.poli.usp.br/robohospitalar. Acesso em: 30 ago. 2021.</a:t>
            </a:r>
            <a:endParaRPr lang="en-US" dirty="0"/>
          </a:p>
        </p:txBody>
      </p:sp>
      <p:sp>
        <p:nvSpPr>
          <p:cNvPr id="7" name="Retângulo 6"/>
          <p:cNvSpPr/>
          <p:nvPr/>
        </p:nvSpPr>
        <p:spPr>
          <a:xfrm>
            <a:off x="331300" y="2497071"/>
            <a:ext cx="11608907" cy="646331"/>
          </a:xfrm>
          <a:prstGeom prst="rect">
            <a:avLst/>
          </a:prstGeom>
        </p:spPr>
        <p:txBody>
          <a:bodyPr wrap="square">
            <a:spAutoFit/>
          </a:bodyPr>
          <a:lstStyle/>
          <a:p>
            <a:r>
              <a:rPr lang="en-US" dirty="0" smtClean="0">
                <a:solidFill>
                  <a:srgbClr val="000000"/>
                </a:solidFill>
                <a:latin typeface="Times New Roman" panose="02020603050405020304" pitchFamily="18" charset="0"/>
              </a:rPr>
              <a:t>[3] DESIGNER</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Altium</a:t>
            </a:r>
            <a:r>
              <a:rPr lang="en-US"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Get Free Live Training When You Buy </a:t>
            </a:r>
            <a:r>
              <a:rPr lang="en-US" b="1" dirty="0" err="1">
                <a:solidFill>
                  <a:srgbClr val="000000"/>
                </a:solidFill>
                <a:latin typeface="Times New Roman" panose="02020603050405020304" pitchFamily="18" charset="0"/>
              </a:rPr>
              <a:t>Altium</a:t>
            </a:r>
            <a:r>
              <a:rPr lang="en-US" b="1" dirty="0">
                <a:solidFill>
                  <a:srgbClr val="000000"/>
                </a:solidFill>
                <a:latin typeface="Times New Roman" panose="02020603050405020304" pitchFamily="18" charset="0"/>
              </a:rPr>
              <a:t> Designer® Now. </a:t>
            </a:r>
            <a:r>
              <a:rPr lang="en-US" dirty="0">
                <a:solidFill>
                  <a:srgbClr val="000000"/>
                </a:solidFill>
                <a:latin typeface="Times New Roman" panose="02020603050405020304" pitchFamily="18" charset="0"/>
              </a:rPr>
              <a:t>2021. site. color. </a:t>
            </a:r>
            <a:r>
              <a:rPr lang="en-US" dirty="0" err="1">
                <a:solidFill>
                  <a:srgbClr val="000000"/>
                </a:solidFill>
                <a:latin typeface="Times New Roman" panose="02020603050405020304" pitchFamily="18" charset="0"/>
              </a:rPr>
              <a:t>Disponível</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em</a:t>
            </a:r>
            <a:r>
              <a:rPr lang="en-US" dirty="0">
                <a:solidFill>
                  <a:srgbClr val="000000"/>
                </a:solidFill>
                <a:latin typeface="Times New Roman" panose="02020603050405020304" pitchFamily="18" charset="0"/>
              </a:rPr>
              <a:t>: https://www.altium.com/. </a:t>
            </a:r>
            <a:r>
              <a:rPr lang="en-US" dirty="0" err="1">
                <a:solidFill>
                  <a:srgbClr val="000000"/>
                </a:solidFill>
                <a:latin typeface="Times New Roman" panose="02020603050405020304" pitchFamily="18" charset="0"/>
              </a:rPr>
              <a:t>Acesso</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em</a:t>
            </a:r>
            <a:r>
              <a:rPr lang="en-US" dirty="0">
                <a:solidFill>
                  <a:srgbClr val="000000"/>
                </a:solidFill>
                <a:latin typeface="Times New Roman" panose="02020603050405020304" pitchFamily="18" charset="0"/>
              </a:rPr>
              <a:t>: 30 ago. 2021.</a:t>
            </a:r>
            <a:endParaRPr lang="en-US" dirty="0"/>
          </a:p>
        </p:txBody>
      </p:sp>
      <p:sp>
        <p:nvSpPr>
          <p:cNvPr id="8" name="Retângulo 7"/>
          <p:cNvSpPr/>
          <p:nvPr/>
        </p:nvSpPr>
        <p:spPr>
          <a:xfrm>
            <a:off x="331299" y="3143402"/>
            <a:ext cx="11608908" cy="646331"/>
          </a:xfrm>
          <a:prstGeom prst="rect">
            <a:avLst/>
          </a:prstGeom>
        </p:spPr>
        <p:txBody>
          <a:bodyPr wrap="square">
            <a:spAutoFit/>
          </a:bodyPr>
          <a:lstStyle/>
          <a:p>
            <a:r>
              <a:rPr lang="pt-BR" dirty="0" smtClean="0">
                <a:solidFill>
                  <a:srgbClr val="000000"/>
                </a:solidFill>
                <a:latin typeface="Times New Roman" panose="02020603050405020304" pitchFamily="18" charset="0"/>
              </a:rPr>
              <a:t>[4] GAZEBO</a:t>
            </a:r>
            <a:r>
              <a:rPr lang="pt-BR" dirty="0">
                <a:solidFill>
                  <a:srgbClr val="000000"/>
                </a:solidFill>
                <a:latin typeface="Times New Roman" panose="02020603050405020304" pitchFamily="18" charset="0"/>
              </a:rPr>
              <a:t>. </a:t>
            </a:r>
            <a:r>
              <a:rPr lang="pt-BR" b="1" dirty="0" err="1">
                <a:solidFill>
                  <a:srgbClr val="000000"/>
                </a:solidFill>
                <a:latin typeface="Times New Roman" panose="02020603050405020304" pitchFamily="18" charset="0"/>
              </a:rPr>
              <a:t>Gazebo</a:t>
            </a:r>
            <a:r>
              <a:rPr lang="pt-BR" b="1" dirty="0">
                <a:solidFill>
                  <a:srgbClr val="000000"/>
                </a:solidFill>
                <a:latin typeface="Times New Roman" panose="02020603050405020304" pitchFamily="18" charset="0"/>
              </a:rPr>
              <a:t>: </a:t>
            </a:r>
            <a:r>
              <a:rPr lang="pt-BR" dirty="0" err="1">
                <a:solidFill>
                  <a:srgbClr val="000000"/>
                </a:solidFill>
                <a:latin typeface="Times New Roman" panose="02020603050405020304" pitchFamily="18" charset="0"/>
              </a:rPr>
              <a:t>Robot</a:t>
            </a:r>
            <a:r>
              <a:rPr lang="pt-BR" dirty="0">
                <a:solidFill>
                  <a:srgbClr val="000000"/>
                </a:solidFill>
                <a:latin typeface="Times New Roman" panose="02020603050405020304" pitchFamily="18" charset="0"/>
              </a:rPr>
              <a:t> </a:t>
            </a:r>
            <a:r>
              <a:rPr lang="pt-BR" dirty="0" err="1">
                <a:solidFill>
                  <a:srgbClr val="000000"/>
                </a:solidFill>
                <a:latin typeface="Times New Roman" panose="02020603050405020304" pitchFamily="18" charset="0"/>
              </a:rPr>
              <a:t>simulation</a:t>
            </a:r>
            <a:r>
              <a:rPr lang="pt-BR" dirty="0">
                <a:solidFill>
                  <a:srgbClr val="000000"/>
                </a:solidFill>
                <a:latin typeface="Times New Roman" panose="02020603050405020304" pitchFamily="18" charset="0"/>
              </a:rPr>
              <a:t> </a:t>
            </a:r>
            <a:r>
              <a:rPr lang="pt-BR" dirty="0" err="1">
                <a:solidFill>
                  <a:srgbClr val="000000"/>
                </a:solidFill>
                <a:latin typeface="Times New Roman" panose="02020603050405020304" pitchFamily="18" charset="0"/>
              </a:rPr>
              <a:t>made</a:t>
            </a:r>
            <a:r>
              <a:rPr lang="pt-BR" dirty="0">
                <a:solidFill>
                  <a:srgbClr val="000000"/>
                </a:solidFill>
                <a:latin typeface="Times New Roman" panose="02020603050405020304" pitchFamily="18" charset="0"/>
              </a:rPr>
              <a:t> </a:t>
            </a:r>
            <a:r>
              <a:rPr lang="pt-BR" dirty="0" err="1">
                <a:solidFill>
                  <a:srgbClr val="000000"/>
                </a:solidFill>
                <a:latin typeface="Times New Roman" panose="02020603050405020304" pitchFamily="18" charset="0"/>
              </a:rPr>
              <a:t>easy</a:t>
            </a:r>
            <a:r>
              <a:rPr lang="pt-BR" dirty="0">
                <a:solidFill>
                  <a:srgbClr val="000000"/>
                </a:solidFill>
                <a:latin typeface="Times New Roman" panose="02020603050405020304" pitchFamily="18" charset="0"/>
              </a:rPr>
              <a:t>. 2021. website. Disponível em: http://gazebosim.org/. Acesso em: 30 ago. 2021.</a:t>
            </a:r>
            <a:endParaRPr lang="en-US" dirty="0"/>
          </a:p>
        </p:txBody>
      </p:sp>
      <p:sp>
        <p:nvSpPr>
          <p:cNvPr id="9" name="Retângulo 8"/>
          <p:cNvSpPr/>
          <p:nvPr/>
        </p:nvSpPr>
        <p:spPr>
          <a:xfrm>
            <a:off x="331297" y="3789733"/>
            <a:ext cx="11608909" cy="369332"/>
          </a:xfrm>
          <a:prstGeom prst="rect">
            <a:avLst/>
          </a:prstGeom>
        </p:spPr>
        <p:txBody>
          <a:bodyPr wrap="square">
            <a:spAutoFit/>
          </a:bodyPr>
          <a:lstStyle/>
          <a:p>
            <a:r>
              <a:rPr lang="pt-BR" dirty="0" smtClean="0">
                <a:solidFill>
                  <a:srgbClr val="000000"/>
                </a:solidFill>
                <a:latin typeface="Times New Roman" panose="02020603050405020304" pitchFamily="18" charset="0"/>
              </a:rPr>
              <a:t>[5] RVIZ</a:t>
            </a:r>
            <a:r>
              <a:rPr lang="pt-BR" dirty="0">
                <a:solidFill>
                  <a:srgbClr val="000000"/>
                </a:solidFill>
                <a:latin typeface="Times New Roman" panose="02020603050405020304" pitchFamily="18" charset="0"/>
              </a:rPr>
              <a:t>. </a:t>
            </a:r>
            <a:r>
              <a:rPr lang="pt-BR" b="1" dirty="0" err="1">
                <a:solidFill>
                  <a:srgbClr val="000000"/>
                </a:solidFill>
                <a:latin typeface="Times New Roman" panose="02020603050405020304" pitchFamily="18" charset="0"/>
              </a:rPr>
              <a:t>rviz</a:t>
            </a:r>
            <a:r>
              <a:rPr lang="pt-BR" b="1" dirty="0">
                <a:solidFill>
                  <a:srgbClr val="000000"/>
                </a:solidFill>
                <a:latin typeface="Times New Roman" panose="02020603050405020304" pitchFamily="18" charset="0"/>
              </a:rPr>
              <a:t>. </a:t>
            </a:r>
            <a:r>
              <a:rPr lang="pt-BR" dirty="0">
                <a:solidFill>
                  <a:srgbClr val="000000"/>
                </a:solidFill>
                <a:latin typeface="Times New Roman" panose="02020603050405020304" pitchFamily="18" charset="0"/>
              </a:rPr>
              <a:t>2021. website. color. Disponível em: http://wiki.ros.org/rviz. Acesso em: 30 ago. 2021.</a:t>
            </a:r>
            <a:endParaRPr lang="en-US" dirty="0"/>
          </a:p>
        </p:txBody>
      </p:sp>
      <p:sp>
        <p:nvSpPr>
          <p:cNvPr id="2" name="Retângulo 1"/>
          <p:cNvSpPr/>
          <p:nvPr/>
        </p:nvSpPr>
        <p:spPr>
          <a:xfrm>
            <a:off x="331296" y="4251398"/>
            <a:ext cx="11608909" cy="646331"/>
          </a:xfrm>
          <a:prstGeom prst="rect">
            <a:avLst/>
          </a:prstGeom>
        </p:spPr>
        <p:txBody>
          <a:bodyPr wrap="square">
            <a:spAutoFit/>
          </a:bodyPr>
          <a:lstStyle/>
          <a:p>
            <a:r>
              <a:rPr lang="pt-BR" dirty="0" smtClean="0">
                <a:solidFill>
                  <a:srgbClr val="000000"/>
                </a:solidFill>
                <a:latin typeface="Times New Roman" panose="02020603050405020304" pitchFamily="18" charset="0"/>
              </a:rPr>
              <a:t>[6] IME-USP</a:t>
            </a:r>
            <a:r>
              <a:rPr lang="pt-BR" dirty="0">
                <a:solidFill>
                  <a:srgbClr val="000000"/>
                </a:solidFill>
                <a:latin typeface="Times New Roman" panose="02020603050405020304" pitchFamily="18" charset="0"/>
              </a:rPr>
              <a:t>, Paulo </a:t>
            </a:r>
            <a:r>
              <a:rPr lang="pt-BR" dirty="0" err="1">
                <a:solidFill>
                  <a:srgbClr val="000000"/>
                </a:solidFill>
                <a:latin typeface="Times New Roman" panose="02020603050405020304" pitchFamily="18" charset="0"/>
              </a:rPr>
              <a:t>Feofiloff</a:t>
            </a:r>
            <a:r>
              <a:rPr lang="pt-BR" dirty="0">
                <a:solidFill>
                  <a:srgbClr val="000000"/>
                </a:solidFill>
                <a:latin typeface="Times New Roman" panose="02020603050405020304" pitchFamily="18" charset="0"/>
              </a:rPr>
              <a:t>. </a:t>
            </a:r>
            <a:r>
              <a:rPr lang="pt-BR" b="1" dirty="0">
                <a:solidFill>
                  <a:srgbClr val="000000"/>
                </a:solidFill>
                <a:latin typeface="Times New Roman" panose="02020603050405020304" pitchFamily="18" charset="0"/>
              </a:rPr>
              <a:t>Algoritmo de </a:t>
            </a:r>
            <a:r>
              <a:rPr lang="pt-BR" b="1" dirty="0" err="1">
                <a:solidFill>
                  <a:srgbClr val="000000"/>
                </a:solidFill>
                <a:latin typeface="Times New Roman" panose="02020603050405020304" pitchFamily="18" charset="0"/>
              </a:rPr>
              <a:t>Dijkstra</a:t>
            </a:r>
            <a:r>
              <a:rPr lang="pt-BR" b="1" dirty="0">
                <a:solidFill>
                  <a:srgbClr val="000000"/>
                </a:solidFill>
                <a:latin typeface="Times New Roman" panose="02020603050405020304" pitchFamily="18" charset="0"/>
              </a:rPr>
              <a:t>. </a:t>
            </a:r>
            <a:r>
              <a:rPr lang="pt-BR" dirty="0">
                <a:solidFill>
                  <a:srgbClr val="000000"/>
                </a:solidFill>
                <a:latin typeface="Times New Roman" panose="02020603050405020304" pitchFamily="18" charset="0"/>
              </a:rPr>
              <a:t>2020. artigo. Disponível em: https://www.ime.usp.br/~pf/algoritmos_para_grafos/aulas/dijkstra.html. Acesso em: 30 ago. 2021.</a:t>
            </a:r>
            <a:endParaRPr lang="en-US" dirty="0"/>
          </a:p>
        </p:txBody>
      </p:sp>
      <p:sp>
        <p:nvSpPr>
          <p:cNvPr id="4" name="Retângulo 3"/>
          <p:cNvSpPr/>
          <p:nvPr/>
        </p:nvSpPr>
        <p:spPr>
          <a:xfrm>
            <a:off x="331295" y="4990062"/>
            <a:ext cx="11608909" cy="646331"/>
          </a:xfrm>
          <a:prstGeom prst="rect">
            <a:avLst/>
          </a:prstGeom>
        </p:spPr>
        <p:txBody>
          <a:bodyPr wrap="square">
            <a:spAutoFit/>
          </a:bodyPr>
          <a:lstStyle/>
          <a:p>
            <a:r>
              <a:rPr lang="en-US" dirty="0" smtClean="0">
                <a:solidFill>
                  <a:srgbClr val="000000"/>
                </a:solidFill>
                <a:latin typeface="Times New Roman" panose="02020603050405020304" pitchFamily="18" charset="0"/>
              </a:rPr>
              <a:t>[7] AWS-ROBOTICS</a:t>
            </a:r>
            <a:r>
              <a:rPr lang="en-US" dirty="0">
                <a:solidFill>
                  <a:srgbClr val="000000"/>
                </a:solidFill>
                <a:latin typeface="Times New Roman" panose="02020603050405020304" pitchFamily="18" charset="0"/>
              </a:rPr>
              <a:t>. </a:t>
            </a:r>
            <a:r>
              <a:rPr lang="en-US" b="1" dirty="0" err="1">
                <a:solidFill>
                  <a:srgbClr val="000000"/>
                </a:solidFill>
                <a:latin typeface="Times New Roman" panose="02020603050405020304" pitchFamily="18" charset="0"/>
              </a:rPr>
              <a:t>aws</a:t>
            </a:r>
            <a:r>
              <a:rPr lang="en-US" b="1" dirty="0">
                <a:solidFill>
                  <a:srgbClr val="000000"/>
                </a:solidFill>
                <a:latin typeface="Times New Roman" panose="02020603050405020304" pitchFamily="18" charset="0"/>
              </a:rPr>
              <a:t>-robotics: </a:t>
            </a:r>
            <a:r>
              <a:rPr lang="en-US" dirty="0" err="1">
                <a:solidFill>
                  <a:srgbClr val="000000"/>
                </a:solidFill>
                <a:latin typeface="Times New Roman" panose="02020603050405020304" pitchFamily="18" charset="0"/>
              </a:rPr>
              <a:t>aws</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robomaker</a:t>
            </a:r>
            <a:r>
              <a:rPr lang="en-US" dirty="0">
                <a:solidFill>
                  <a:srgbClr val="000000"/>
                </a:solidFill>
                <a:latin typeface="Times New Roman" panose="02020603050405020304" pitchFamily="18" charset="0"/>
              </a:rPr>
              <a:t>-hospital-world. 2021. GitHub. </a:t>
            </a:r>
            <a:r>
              <a:rPr lang="en-US" dirty="0" err="1">
                <a:solidFill>
                  <a:srgbClr val="000000"/>
                </a:solidFill>
                <a:latin typeface="Times New Roman" panose="02020603050405020304" pitchFamily="18" charset="0"/>
              </a:rPr>
              <a:t>Disponível</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em</a:t>
            </a:r>
            <a:r>
              <a:rPr lang="en-US" dirty="0">
                <a:solidFill>
                  <a:srgbClr val="000000"/>
                </a:solidFill>
                <a:latin typeface="Times New Roman" panose="02020603050405020304" pitchFamily="18" charset="0"/>
              </a:rPr>
              <a:t>: https://github.com/aws-robotics/aws-robomaker-hospital-world. </a:t>
            </a:r>
            <a:r>
              <a:rPr lang="en-US" dirty="0" err="1">
                <a:solidFill>
                  <a:srgbClr val="000000"/>
                </a:solidFill>
                <a:latin typeface="Times New Roman" panose="02020603050405020304" pitchFamily="18" charset="0"/>
              </a:rPr>
              <a:t>Acesso</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em</a:t>
            </a:r>
            <a:r>
              <a:rPr lang="en-US" dirty="0">
                <a:solidFill>
                  <a:srgbClr val="000000"/>
                </a:solidFill>
                <a:latin typeface="Times New Roman" panose="02020603050405020304" pitchFamily="18" charset="0"/>
              </a:rPr>
              <a:t>: 30 ago. 2021.</a:t>
            </a:r>
            <a:endParaRPr lang="en-US" dirty="0"/>
          </a:p>
        </p:txBody>
      </p:sp>
      <p:sp>
        <p:nvSpPr>
          <p:cNvPr id="10" name="Retângulo 9"/>
          <p:cNvSpPr/>
          <p:nvPr/>
        </p:nvSpPr>
        <p:spPr>
          <a:xfrm>
            <a:off x="331294" y="5682559"/>
            <a:ext cx="11608909" cy="646331"/>
          </a:xfrm>
          <a:prstGeom prst="rect">
            <a:avLst/>
          </a:prstGeom>
        </p:spPr>
        <p:txBody>
          <a:bodyPr wrap="square">
            <a:spAutoFit/>
          </a:bodyPr>
          <a:lstStyle/>
          <a:p>
            <a:r>
              <a:rPr lang="en-US" dirty="0" smtClean="0">
                <a:solidFill>
                  <a:srgbClr val="222222"/>
                </a:solidFill>
                <a:latin typeface="Arial" panose="020B0604020202020204" pitchFamily="34" charset="0"/>
              </a:rPr>
              <a:t>[8] </a:t>
            </a:r>
            <a:r>
              <a:rPr lang="en-US" dirty="0" err="1" smtClean="0">
                <a:solidFill>
                  <a:srgbClr val="222222"/>
                </a:solidFill>
                <a:latin typeface="Arial" panose="020B0604020202020204" pitchFamily="34" charset="0"/>
              </a:rPr>
              <a:t>Dellaert</a:t>
            </a:r>
            <a:r>
              <a:rPr lang="en-US" dirty="0">
                <a:solidFill>
                  <a:srgbClr val="222222"/>
                </a:solidFill>
                <a:latin typeface="Arial" panose="020B0604020202020204" pitchFamily="34" charset="0"/>
              </a:rPr>
              <a:t>, Frank, et al. "Monte </a:t>
            </a:r>
            <a:r>
              <a:rPr lang="en-US" dirty="0" err="1">
                <a:solidFill>
                  <a:srgbClr val="222222"/>
                </a:solidFill>
                <a:latin typeface="Arial" panose="020B0604020202020204" pitchFamily="34" charset="0"/>
              </a:rPr>
              <a:t>carlo</a:t>
            </a:r>
            <a:r>
              <a:rPr lang="en-US" dirty="0">
                <a:solidFill>
                  <a:srgbClr val="222222"/>
                </a:solidFill>
                <a:latin typeface="Arial" panose="020B0604020202020204" pitchFamily="34" charset="0"/>
              </a:rPr>
              <a:t> localization for mobile robots." </a:t>
            </a:r>
            <a:r>
              <a:rPr lang="en-US" i="1" dirty="0">
                <a:solidFill>
                  <a:srgbClr val="222222"/>
                </a:solidFill>
                <a:latin typeface="Arial" panose="020B0604020202020204" pitchFamily="34" charset="0"/>
              </a:rPr>
              <a:t>Proceedings 1999 IEEE International Conference on Robotics and Automation (Cat. No. 99CH36288C)</a:t>
            </a:r>
            <a:r>
              <a:rPr lang="en-US" dirty="0">
                <a:solidFill>
                  <a:srgbClr val="222222"/>
                </a:solidFill>
                <a:latin typeface="Arial" panose="020B0604020202020204" pitchFamily="34" charset="0"/>
              </a:rPr>
              <a:t>. Vol. 2. IEEE, 1999.</a:t>
            </a:r>
            <a:endParaRPr lang="en-US" dirty="0"/>
          </a:p>
        </p:txBody>
      </p:sp>
    </p:spTree>
    <p:extLst>
      <p:ext uri="{BB962C8B-B14F-4D97-AF65-F5344CB8AC3E}">
        <p14:creationId xmlns:p14="http://schemas.microsoft.com/office/powerpoint/2010/main" val="31224113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4323A-4440-4925-884C-BF32AF969623}"/>
              </a:ext>
            </a:extLst>
          </p:cNvPr>
          <p:cNvSpPr>
            <a:spLocks noGrp="1"/>
          </p:cNvSpPr>
          <p:nvPr>
            <p:ph type="ctrTitle"/>
          </p:nvPr>
        </p:nvSpPr>
        <p:spPr>
          <a:xfrm>
            <a:off x="235367" y="1087727"/>
            <a:ext cx="5943600" cy="1018165"/>
          </a:xfrm>
        </p:spPr>
        <p:txBody>
          <a:bodyPr rtlCol="0"/>
          <a:lstStyle/>
          <a:p>
            <a:pPr rtl="0"/>
            <a:r>
              <a:rPr lang="pt-BR" sz="6000" b="1" dirty="0" smtClean="0">
                <a:solidFill>
                  <a:schemeClr val="accent2">
                    <a:lumMod val="60000"/>
                    <a:lumOff val="40000"/>
                  </a:schemeClr>
                </a:solidFill>
                <a:effectLst>
                  <a:outerShdw blurRad="38100" dist="38100" dir="2700000" algn="tl">
                    <a:srgbClr val="000000">
                      <a:alpha val="43137"/>
                    </a:srgbClr>
                  </a:outerShdw>
                </a:effectLst>
              </a:rPr>
              <a:t>OBRIGADO</a:t>
            </a:r>
            <a:r>
              <a:rPr lang="pt-BR" b="1" dirty="0" smtClean="0">
                <a:solidFill>
                  <a:schemeClr val="accent2">
                    <a:lumMod val="60000"/>
                    <a:lumOff val="40000"/>
                  </a:schemeClr>
                </a:solidFill>
                <a:effectLst>
                  <a:outerShdw blurRad="38100" dist="38100" dir="2700000" algn="tl">
                    <a:srgbClr val="000000">
                      <a:alpha val="43137"/>
                    </a:srgbClr>
                  </a:outerShdw>
                </a:effectLst>
              </a:rPr>
              <a:t>!</a:t>
            </a:r>
            <a:endParaRPr lang="pt-BR" b="1" dirty="0">
              <a:solidFill>
                <a:schemeClr val="accent2">
                  <a:lumMod val="60000"/>
                  <a:lumOff val="40000"/>
                </a:schemeClr>
              </a:solidFill>
              <a:effectLst>
                <a:outerShdw blurRad="38100" dist="38100" dir="2700000" algn="tl">
                  <a:srgbClr val="000000">
                    <a:alpha val="43137"/>
                  </a:srgbClr>
                </a:outerShdw>
              </a:effectLst>
            </a:endParaRPr>
          </a:p>
        </p:txBody>
      </p:sp>
      <p:sp>
        <p:nvSpPr>
          <p:cNvPr id="17" name="Espaço Reservado para Texto 16">
            <a:extLst>
              <a:ext uri="{FF2B5EF4-FFF2-40B4-BE49-F238E27FC236}">
                <a16:creationId xmlns:a16="http://schemas.microsoft.com/office/drawing/2014/main" id="{03D523DE-8D84-445C-9EB1-833C86FAEF3A}"/>
              </a:ext>
            </a:extLst>
          </p:cNvPr>
          <p:cNvSpPr>
            <a:spLocks noGrp="1"/>
          </p:cNvSpPr>
          <p:nvPr>
            <p:ph type="body" sz="quarter" idx="15"/>
          </p:nvPr>
        </p:nvSpPr>
        <p:spPr>
          <a:xfrm>
            <a:off x="1453816" y="2546987"/>
            <a:ext cx="3695206" cy="276999"/>
          </a:xfrm>
        </p:spPr>
        <p:txBody>
          <a:bodyPr rtlCol="0"/>
          <a:lstStyle/>
          <a:p>
            <a:pPr rtl="0"/>
            <a:r>
              <a:rPr lang="pt-BR" sz="1600" b="1" dirty="0" smtClean="0">
                <a:solidFill>
                  <a:srgbClr val="002060"/>
                </a:solidFill>
              </a:rPr>
              <a:t>Nome: </a:t>
            </a:r>
            <a:r>
              <a:rPr lang="pt-BR" sz="1600" b="1" dirty="0" smtClean="0">
                <a:solidFill>
                  <a:schemeClr val="accent2">
                    <a:lumMod val="60000"/>
                    <a:lumOff val="40000"/>
                  </a:schemeClr>
                </a:solidFill>
              </a:rPr>
              <a:t>Vanderson da Silva dos Santos</a:t>
            </a:r>
            <a:endParaRPr lang="pt-BR" sz="1600" b="1" dirty="0">
              <a:solidFill>
                <a:schemeClr val="accent2">
                  <a:lumMod val="60000"/>
                  <a:lumOff val="40000"/>
                </a:schemeClr>
              </a:solidFill>
            </a:endParaRPr>
          </a:p>
        </p:txBody>
      </p:sp>
      <p:sp>
        <p:nvSpPr>
          <p:cNvPr id="18" name="Espaço Reservado para Texto 17">
            <a:extLst>
              <a:ext uri="{FF2B5EF4-FFF2-40B4-BE49-F238E27FC236}">
                <a16:creationId xmlns:a16="http://schemas.microsoft.com/office/drawing/2014/main" id="{0702F440-372E-43AF-810E-53CF9C35629E}"/>
              </a:ext>
            </a:extLst>
          </p:cNvPr>
          <p:cNvSpPr>
            <a:spLocks noGrp="1"/>
          </p:cNvSpPr>
          <p:nvPr>
            <p:ph type="body" sz="quarter" idx="16"/>
          </p:nvPr>
        </p:nvSpPr>
        <p:spPr>
          <a:xfrm>
            <a:off x="1453816" y="2983487"/>
            <a:ext cx="3695206" cy="276999"/>
          </a:xfrm>
        </p:spPr>
        <p:txBody>
          <a:bodyPr rtlCol="0"/>
          <a:lstStyle/>
          <a:p>
            <a:pPr rtl="0"/>
            <a:r>
              <a:rPr lang="pt-BR" sz="1600" b="1" dirty="0" smtClean="0">
                <a:solidFill>
                  <a:srgbClr val="002060"/>
                </a:solidFill>
              </a:rPr>
              <a:t>Telefone:</a:t>
            </a:r>
            <a:r>
              <a:rPr lang="pt-BR" sz="1600" b="1" dirty="0" smtClean="0">
                <a:solidFill>
                  <a:schemeClr val="accent2">
                    <a:lumMod val="60000"/>
                    <a:lumOff val="40000"/>
                  </a:schemeClr>
                </a:solidFill>
              </a:rPr>
              <a:t> +5511993394129</a:t>
            </a:r>
            <a:endParaRPr lang="pt-BR" sz="1600" b="1" dirty="0">
              <a:solidFill>
                <a:schemeClr val="accent2">
                  <a:lumMod val="60000"/>
                  <a:lumOff val="40000"/>
                </a:schemeClr>
              </a:solidFill>
            </a:endParaRPr>
          </a:p>
        </p:txBody>
      </p:sp>
      <p:sp>
        <p:nvSpPr>
          <p:cNvPr id="19" name="Espaço Reservado para Texto 18">
            <a:extLst>
              <a:ext uri="{FF2B5EF4-FFF2-40B4-BE49-F238E27FC236}">
                <a16:creationId xmlns:a16="http://schemas.microsoft.com/office/drawing/2014/main" id="{328F8604-5C94-4C39-98B7-2B8786FCB572}"/>
              </a:ext>
            </a:extLst>
          </p:cNvPr>
          <p:cNvSpPr>
            <a:spLocks noGrp="1"/>
          </p:cNvSpPr>
          <p:nvPr>
            <p:ph type="body" sz="quarter" idx="17"/>
          </p:nvPr>
        </p:nvSpPr>
        <p:spPr>
          <a:xfrm>
            <a:off x="1453816" y="3419987"/>
            <a:ext cx="3695206" cy="276999"/>
          </a:xfrm>
        </p:spPr>
        <p:txBody>
          <a:bodyPr rtlCol="0"/>
          <a:lstStyle/>
          <a:p>
            <a:pPr rtl="0"/>
            <a:r>
              <a:rPr lang="pt-BR" sz="1600" b="1" dirty="0" smtClean="0">
                <a:solidFill>
                  <a:srgbClr val="002060"/>
                </a:solidFill>
              </a:rPr>
              <a:t>E-mail:</a:t>
            </a:r>
            <a:r>
              <a:rPr lang="pt-BR" sz="1600" b="1" dirty="0" smtClean="0">
                <a:solidFill>
                  <a:schemeClr val="accent2">
                    <a:lumMod val="60000"/>
                    <a:lumOff val="40000"/>
                  </a:schemeClr>
                </a:solidFill>
              </a:rPr>
              <a:t> Vanderson.santos@usp.br</a:t>
            </a:r>
            <a:endParaRPr lang="pt-BR" sz="1600" b="1" dirty="0">
              <a:solidFill>
                <a:schemeClr val="accent2">
                  <a:lumMod val="60000"/>
                  <a:lumOff val="40000"/>
                </a:schemeClr>
              </a:solidFill>
            </a:endParaRPr>
          </a:p>
        </p:txBody>
      </p:sp>
      <p:sp>
        <p:nvSpPr>
          <p:cNvPr id="20" name="Espaço Reservado para Texto 19">
            <a:extLst>
              <a:ext uri="{FF2B5EF4-FFF2-40B4-BE49-F238E27FC236}">
                <a16:creationId xmlns:a16="http://schemas.microsoft.com/office/drawing/2014/main" id="{9C46AEC3-BADD-4FB8-820D-E3753FED3AF6}"/>
              </a:ext>
            </a:extLst>
          </p:cNvPr>
          <p:cNvSpPr>
            <a:spLocks noGrp="1"/>
          </p:cNvSpPr>
          <p:nvPr>
            <p:ph type="body" sz="quarter" idx="18"/>
          </p:nvPr>
        </p:nvSpPr>
        <p:spPr>
          <a:xfrm>
            <a:off x="1453815" y="3856486"/>
            <a:ext cx="4082421" cy="276999"/>
          </a:xfrm>
        </p:spPr>
        <p:txBody>
          <a:bodyPr rtlCol="0"/>
          <a:lstStyle/>
          <a:p>
            <a:r>
              <a:rPr lang="pt-BR" sz="1600" b="1" dirty="0" smtClean="0">
                <a:solidFill>
                  <a:srgbClr val="002060"/>
                </a:solidFill>
              </a:rPr>
              <a:t>Site: </a:t>
            </a:r>
            <a:r>
              <a:rPr lang="pt-BR" sz="1600" b="1" dirty="0" smtClean="0">
                <a:solidFill>
                  <a:schemeClr val="accent2">
                    <a:lumMod val="60000"/>
                    <a:lumOff val="40000"/>
                  </a:schemeClr>
                </a:solidFill>
              </a:rPr>
              <a:t>https</a:t>
            </a:r>
            <a:r>
              <a:rPr lang="pt-BR" sz="1600" b="1" dirty="0">
                <a:solidFill>
                  <a:schemeClr val="accent2">
                    <a:lumMod val="60000"/>
                    <a:lumOff val="40000"/>
                  </a:schemeClr>
                </a:solidFill>
              </a:rPr>
              <a:t>://www.poli.usp.br/robohospitalar</a:t>
            </a:r>
          </a:p>
        </p:txBody>
      </p:sp>
      <p:pic>
        <p:nvPicPr>
          <p:cNvPr id="25" name="Elemento gráfico 24" descr="Usuário" title="Ícone - Nome do Apresentador">
            <a:extLst>
              <a:ext uri="{FF2B5EF4-FFF2-40B4-BE49-F238E27FC236}">
                <a16:creationId xmlns:a16="http://schemas.microsoft.com/office/drawing/2014/main" id="{8AD9F4DD-CCDA-4C5B-AC7A-71E96FD45B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968907" y="2576036"/>
            <a:ext cx="218900" cy="218900"/>
          </a:xfrm>
          <a:prstGeom prst="rect">
            <a:avLst/>
          </a:prstGeom>
        </p:spPr>
      </p:pic>
      <p:pic>
        <p:nvPicPr>
          <p:cNvPr id="27" name="Elemento gráfico 26" descr="Smartphone" title="Ícone - Número de telefone do apresentador">
            <a:extLst>
              <a:ext uri="{FF2B5EF4-FFF2-40B4-BE49-F238E27FC236}">
                <a16:creationId xmlns:a16="http://schemas.microsoft.com/office/drawing/2014/main" id="{7F57AED0-2F73-4435-986B-E6D6B090FB8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68907" y="3012536"/>
            <a:ext cx="218900" cy="218900"/>
          </a:xfrm>
          <a:prstGeom prst="rect">
            <a:avLst/>
          </a:prstGeom>
        </p:spPr>
      </p:pic>
      <p:pic>
        <p:nvPicPr>
          <p:cNvPr id="26" name="Elemento gráfico 25" descr="Envelope" title="Ícone do email do apresentador">
            <a:extLst>
              <a:ext uri="{FF2B5EF4-FFF2-40B4-BE49-F238E27FC236}">
                <a16:creationId xmlns:a16="http://schemas.microsoft.com/office/drawing/2014/main" id="{D4984F9A-48C8-4F0D-AFBE-978FEBD86F1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968907" y="3449036"/>
            <a:ext cx="218900" cy="218900"/>
          </a:xfrm>
          <a:prstGeom prst="rect">
            <a:avLst/>
          </a:prstGeom>
        </p:spPr>
      </p:pic>
      <p:pic>
        <p:nvPicPr>
          <p:cNvPr id="28" name="Elemento gráfico 27" descr="Link">
            <a:extLst>
              <a:ext uri="{FF2B5EF4-FFF2-40B4-BE49-F238E27FC236}">
                <a16:creationId xmlns:a16="http://schemas.microsoft.com/office/drawing/2014/main" id="{73A362A9-D05E-4043-BA3E-8CCCD7280B5A}"/>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 xmlns:asvg="http://schemas.microsoft.com/office/drawing/2016/SVG/main" r:embed="rId11"/>
              </a:ext>
            </a:extLst>
          </a:blip>
          <a:stretch>
            <a:fillRect/>
          </a:stretch>
        </p:blipFill>
        <p:spPr>
          <a:xfrm>
            <a:off x="955964" y="3872592"/>
            <a:ext cx="244786" cy="244786"/>
          </a:xfrm>
          <a:prstGeom prst="rect">
            <a:avLst/>
          </a:prstGeom>
        </p:spPr>
      </p:pic>
      <p:cxnSp>
        <p:nvCxnSpPr>
          <p:cNvPr id="24" name="Conector Reto 23" descr="linha divisória">
            <a:extLst>
              <a:ext uri="{FF2B5EF4-FFF2-40B4-BE49-F238E27FC236}">
                <a16:creationId xmlns:a16="http://schemas.microsoft.com/office/drawing/2014/main" id="{88ABE268-9B2A-4899-AC85-147AE076489C}"/>
              </a:ext>
            </a:extLst>
          </p:cNvPr>
          <p:cNvCxnSpPr/>
          <p:nvPr/>
        </p:nvCxnSpPr>
        <p:spPr>
          <a:xfrm>
            <a:off x="1292760" y="2546987"/>
            <a:ext cx="0" cy="158649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Imagem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59826" y="94443"/>
            <a:ext cx="5269261" cy="5440305"/>
          </a:xfrm>
          <a:prstGeom prst="rect">
            <a:avLst/>
          </a:prstGeom>
        </p:spPr>
      </p:pic>
      <p:pic>
        <p:nvPicPr>
          <p:cNvPr id="13" name="Imagem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95929" y="4176334"/>
            <a:ext cx="4823791" cy="1358414"/>
          </a:xfrm>
          <a:prstGeom prst="rect">
            <a:avLst/>
          </a:prstGeom>
        </p:spPr>
      </p:pic>
      <p:pic>
        <p:nvPicPr>
          <p:cNvPr id="3" name="Imagem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8604" y="4809962"/>
            <a:ext cx="2023516" cy="1071644"/>
          </a:xfrm>
          <a:prstGeom prst="rect">
            <a:avLst/>
          </a:prstGeom>
        </p:spPr>
      </p:pic>
      <p:pic>
        <p:nvPicPr>
          <p:cNvPr id="4" name="Imagem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18349" y="4855541"/>
            <a:ext cx="1007624" cy="944648"/>
          </a:xfrm>
          <a:prstGeom prst="rect">
            <a:avLst/>
          </a:prstGeom>
        </p:spPr>
      </p:pic>
      <p:sp>
        <p:nvSpPr>
          <p:cNvPr id="21" name="Espaço Reservado para Texto 19">
            <a:extLst>
              <a:ext uri="{FF2B5EF4-FFF2-40B4-BE49-F238E27FC236}">
                <a16:creationId xmlns:a16="http://schemas.microsoft.com/office/drawing/2014/main" id="{9C46AEC3-BADD-4FB8-820D-E3753FED3AF6}"/>
              </a:ext>
            </a:extLst>
          </p:cNvPr>
          <p:cNvSpPr txBox="1">
            <a:spLocks/>
          </p:cNvSpPr>
          <p:nvPr/>
        </p:nvSpPr>
        <p:spPr>
          <a:xfrm>
            <a:off x="1468604" y="4290512"/>
            <a:ext cx="5340159" cy="344177"/>
          </a:xfrm>
          <a:prstGeom prst="rect">
            <a:avLst/>
          </a:prstGeom>
        </p:spPr>
        <p:txBody>
          <a:bodyPr vert="horz" lIns="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200" kern="1200" spc="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b="1" dirty="0">
                <a:solidFill>
                  <a:srgbClr val="002060"/>
                </a:solidFill>
              </a:rPr>
              <a:t>GitHub: </a:t>
            </a:r>
            <a:r>
              <a:rPr lang="pt-BR" sz="1600" b="1" dirty="0">
                <a:solidFill>
                  <a:schemeClr val="accent2">
                    <a:lumMod val="60000"/>
                    <a:lumOff val="40000"/>
                  </a:schemeClr>
                </a:solidFill>
              </a:rPr>
              <a:t>https://github.com/orgs/DeliveryHospital/dashboard</a:t>
            </a:r>
            <a:r>
              <a:rPr lang="pt-BR" sz="1600" b="1" dirty="0">
                <a:solidFill>
                  <a:srgbClr val="002060"/>
                </a:solidFill>
              </a:rPr>
              <a:t> </a:t>
            </a:r>
            <a:endParaRPr lang="pt-BR" sz="1600" b="1" dirty="0">
              <a:solidFill>
                <a:schemeClr val="accent2">
                  <a:lumMod val="60000"/>
                  <a:lumOff val="40000"/>
                </a:schemeClr>
              </a:solidFill>
            </a:endParaRPr>
          </a:p>
        </p:txBody>
      </p:sp>
    </p:spTree>
    <p:extLst>
      <p:ext uri="{BB962C8B-B14F-4D97-AF65-F5344CB8AC3E}">
        <p14:creationId xmlns:p14="http://schemas.microsoft.com/office/powerpoint/2010/main" val="1497201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Objetivos</a:t>
            </a:r>
            <a:endParaRPr lang="en-US" b="1" dirty="0">
              <a:solidFill>
                <a:srgbClr val="C00000"/>
              </a:solidFill>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174" y="119269"/>
            <a:ext cx="6453809" cy="4235312"/>
          </a:xfrm>
          <a:prstGeom prst="flowChartConnector">
            <a:avLst/>
          </a:prstGeom>
        </p:spPr>
      </p:pic>
      <p:sp>
        <p:nvSpPr>
          <p:cNvPr id="8" name="Espaço Reservado para Texto 11">
            <a:extLst>
              <a:ext uri="{FF2B5EF4-FFF2-40B4-BE49-F238E27FC236}">
                <a16:creationId xmlns:a16="http://schemas.microsoft.com/office/drawing/2014/main" id="{DB21A584-7071-4718-B256-83681FB5FD94}"/>
              </a:ext>
            </a:extLst>
          </p:cNvPr>
          <p:cNvSpPr txBox="1">
            <a:spLocks/>
          </p:cNvSpPr>
          <p:nvPr/>
        </p:nvSpPr>
        <p:spPr>
          <a:xfrm>
            <a:off x="331304" y="1443765"/>
            <a:ext cx="5071608" cy="3379439"/>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dirty="0" smtClean="0"/>
              <a:t>Produzir um robô de automação hospitalar;</a:t>
            </a:r>
          </a:p>
          <a:p>
            <a:endParaRPr lang="pt-BR" sz="2000" dirty="0" smtClean="0"/>
          </a:p>
          <a:p>
            <a:r>
              <a:rPr lang="pt-BR" sz="2000" dirty="0" smtClean="0"/>
              <a:t>Auxiliar o Hospital universitário em um momento delicado;</a:t>
            </a:r>
          </a:p>
          <a:p>
            <a:endParaRPr lang="pt-BR" sz="2000" dirty="0"/>
          </a:p>
          <a:p>
            <a:r>
              <a:rPr lang="pt-BR" sz="2000" dirty="0" smtClean="0"/>
              <a:t>Contribuir para a união da Escola Politécnica com o HU.</a:t>
            </a:r>
          </a:p>
          <a:p>
            <a:endParaRPr lang="pt-BR" sz="1800" dirty="0"/>
          </a:p>
          <a:p>
            <a:endParaRPr lang="pt-BR" sz="1800" dirty="0" smtClean="0"/>
          </a:p>
          <a:p>
            <a:endParaRPr lang="pt-BR" dirty="0" smtClean="0"/>
          </a:p>
          <a:p>
            <a:endParaRPr lang="pt-BR" dirty="0"/>
          </a:p>
        </p:txBody>
      </p:sp>
      <p:sp>
        <p:nvSpPr>
          <p:cNvPr id="2" name="Retângulo 1"/>
          <p:cNvSpPr/>
          <p:nvPr/>
        </p:nvSpPr>
        <p:spPr>
          <a:xfrm>
            <a:off x="8632093" y="4354581"/>
            <a:ext cx="453970" cy="369332"/>
          </a:xfrm>
          <a:prstGeom prst="rect">
            <a:avLst/>
          </a:prstGeom>
        </p:spPr>
        <p:txBody>
          <a:bodyPr wrap="none">
            <a:spAutoFit/>
          </a:bodyPr>
          <a:lstStyle/>
          <a:p>
            <a:r>
              <a:rPr lang="en-US" b="1" dirty="0" smtClean="0">
                <a:solidFill>
                  <a:srgbClr val="000000"/>
                </a:solidFill>
                <a:latin typeface="Times New Roman" panose="02020603050405020304" pitchFamily="18" charset="0"/>
              </a:rPr>
              <a:t>[</a:t>
            </a:r>
            <a:r>
              <a:rPr lang="en-US" b="1" dirty="0">
                <a:solidFill>
                  <a:srgbClr val="000000"/>
                </a:solidFill>
                <a:latin typeface="Times New Roman" panose="02020603050405020304" pitchFamily="18" charset="0"/>
              </a:rPr>
              <a:t>1</a:t>
            </a:r>
            <a:r>
              <a:rPr lang="en-US" b="1" dirty="0" smtClean="0">
                <a:solidFill>
                  <a:srgbClr val="000000"/>
                </a:solidFill>
                <a:latin typeface="Times New Roman" panose="02020603050405020304" pitchFamily="18" charset="0"/>
              </a:rPr>
              <a:t>]</a:t>
            </a:r>
            <a:endParaRPr lang="en-US" b="1" dirty="0"/>
          </a:p>
        </p:txBody>
      </p:sp>
    </p:spTree>
    <p:extLst>
      <p:ext uri="{BB962C8B-B14F-4D97-AF65-F5344CB8AC3E}">
        <p14:creationId xmlns:p14="http://schemas.microsoft.com/office/powerpoint/2010/main" val="3807782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1° Versão do Robô Hospitalar</a:t>
            </a:r>
            <a:endParaRPr lang="en-US" b="1" dirty="0">
              <a:solidFill>
                <a:srgbClr val="C00000"/>
              </a:solidFill>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374" y="172157"/>
            <a:ext cx="5989158" cy="4889586"/>
          </a:xfrm>
          <a:prstGeom prst="flowChartConnector">
            <a:avLst/>
          </a:prstGeom>
        </p:spPr>
      </p:pic>
      <p:sp>
        <p:nvSpPr>
          <p:cNvPr id="7" name="Espaço Reservado para Texto 11">
            <a:extLst>
              <a:ext uri="{FF2B5EF4-FFF2-40B4-BE49-F238E27FC236}">
                <a16:creationId xmlns:a16="http://schemas.microsoft.com/office/drawing/2014/main" id="{DB21A584-7071-4718-B256-83681FB5FD94}"/>
              </a:ext>
            </a:extLst>
          </p:cNvPr>
          <p:cNvSpPr txBox="1">
            <a:spLocks/>
          </p:cNvSpPr>
          <p:nvPr/>
        </p:nvSpPr>
        <p:spPr>
          <a:xfrm>
            <a:off x="331304" y="1682304"/>
            <a:ext cx="5433392" cy="3379439"/>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dirty="0" smtClean="0"/>
              <a:t>Versão Baseada em robô de </a:t>
            </a:r>
            <a:r>
              <a:rPr lang="pt-BR" sz="2000" i="1" dirty="0" smtClean="0"/>
              <a:t>delivery</a:t>
            </a:r>
            <a:r>
              <a:rPr lang="pt-BR" sz="2000" dirty="0" smtClean="0"/>
              <a:t> (entregas);</a:t>
            </a:r>
          </a:p>
          <a:p>
            <a:endParaRPr lang="pt-BR" sz="2000" dirty="0" smtClean="0"/>
          </a:p>
          <a:p>
            <a:r>
              <a:rPr lang="pt-BR" sz="2000" dirty="0" smtClean="0"/>
              <a:t>Era funcional e em diversos aspectos, porém não estava bem preparado para o ambiente hospitalar;</a:t>
            </a:r>
          </a:p>
          <a:p>
            <a:endParaRPr lang="pt-BR" sz="2000" dirty="0" smtClean="0"/>
          </a:p>
          <a:p>
            <a:r>
              <a:rPr lang="pt-BR" sz="2000" dirty="0" smtClean="0"/>
              <a:t>Eletrônica e Computação não muito organizadas.</a:t>
            </a:r>
          </a:p>
          <a:p>
            <a:endParaRPr lang="pt-BR" dirty="0" smtClean="0"/>
          </a:p>
          <a:p>
            <a:endParaRPr lang="pt-BR" dirty="0"/>
          </a:p>
        </p:txBody>
      </p:sp>
      <p:sp>
        <p:nvSpPr>
          <p:cNvPr id="2" name="Retângulo 1"/>
          <p:cNvSpPr/>
          <p:nvPr/>
        </p:nvSpPr>
        <p:spPr>
          <a:xfrm>
            <a:off x="8856968" y="5069858"/>
            <a:ext cx="453970" cy="369332"/>
          </a:xfrm>
          <a:prstGeom prst="rect">
            <a:avLst/>
          </a:prstGeom>
        </p:spPr>
        <p:txBody>
          <a:bodyPr wrap="none">
            <a:spAutoFit/>
          </a:bodyPr>
          <a:lstStyle/>
          <a:p>
            <a:r>
              <a:rPr lang="en-US" b="1" dirty="0">
                <a:solidFill>
                  <a:srgbClr val="000000"/>
                </a:solidFill>
                <a:latin typeface="Times New Roman" panose="02020603050405020304" pitchFamily="18" charset="0"/>
              </a:rPr>
              <a:t>[</a:t>
            </a:r>
            <a:r>
              <a:rPr lang="en-US" b="1" dirty="0" smtClean="0">
                <a:solidFill>
                  <a:srgbClr val="000000"/>
                </a:solidFill>
                <a:latin typeface="Times New Roman" panose="02020603050405020304" pitchFamily="18" charset="0"/>
              </a:rPr>
              <a:t>2</a:t>
            </a:r>
            <a:r>
              <a:rPr lang="en-US" b="1" dirty="0">
                <a:solidFill>
                  <a:srgbClr val="000000"/>
                </a:solidFill>
                <a:latin typeface="Times New Roman" panose="02020603050405020304" pitchFamily="18" charset="0"/>
              </a:rPr>
              <a:t>]</a:t>
            </a:r>
            <a:endParaRPr lang="en-US" b="1" dirty="0"/>
          </a:p>
        </p:txBody>
      </p:sp>
    </p:spTree>
    <p:extLst>
      <p:ext uri="{BB962C8B-B14F-4D97-AF65-F5344CB8AC3E}">
        <p14:creationId xmlns:p14="http://schemas.microsoft.com/office/powerpoint/2010/main" val="3403718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a:solidFill>
                  <a:srgbClr val="C00000"/>
                </a:solidFill>
              </a:rPr>
              <a:t>2</a:t>
            </a:r>
            <a:r>
              <a:rPr lang="pt-BR" b="1" dirty="0" smtClean="0">
                <a:solidFill>
                  <a:srgbClr val="C00000"/>
                </a:solidFill>
              </a:rPr>
              <a:t>° Versão do Robô Hospitalar</a:t>
            </a:r>
            <a:endParaRPr lang="en-US" b="1" dirty="0">
              <a:solidFill>
                <a:srgbClr val="C00000"/>
              </a:solidFill>
            </a:endParaRPr>
          </a:p>
        </p:txBody>
      </p:sp>
      <p:sp>
        <p:nvSpPr>
          <p:cNvPr id="7" name="Espaço Reservado para Texto 11">
            <a:extLst>
              <a:ext uri="{FF2B5EF4-FFF2-40B4-BE49-F238E27FC236}">
                <a16:creationId xmlns:a16="http://schemas.microsoft.com/office/drawing/2014/main" id="{DB21A584-7071-4718-B256-83681FB5FD94}"/>
              </a:ext>
            </a:extLst>
          </p:cNvPr>
          <p:cNvSpPr txBox="1">
            <a:spLocks/>
          </p:cNvSpPr>
          <p:nvPr/>
        </p:nvSpPr>
        <p:spPr>
          <a:xfrm>
            <a:off x="547314" y="1682304"/>
            <a:ext cx="5071608" cy="3379439"/>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dirty="0" smtClean="0"/>
              <a:t>Desenvolvida pensando nos problemas da segunda versão;</a:t>
            </a:r>
          </a:p>
          <a:p>
            <a:endParaRPr lang="pt-BR" sz="2000" dirty="0" smtClean="0"/>
          </a:p>
          <a:p>
            <a:r>
              <a:rPr lang="pt-BR" sz="2000" dirty="0" smtClean="0"/>
              <a:t>Feita para um ambiente hospital;</a:t>
            </a:r>
          </a:p>
          <a:p>
            <a:endParaRPr lang="pt-BR" sz="2000" dirty="0"/>
          </a:p>
          <a:p>
            <a:r>
              <a:rPr lang="pt-BR" sz="2000" dirty="0" smtClean="0"/>
              <a:t>Ainda em Desenvolvimento</a:t>
            </a:r>
          </a:p>
          <a:p>
            <a:endParaRPr lang="pt-BR" sz="1800" dirty="0" smtClean="0"/>
          </a:p>
          <a:p>
            <a:pPr marL="0" indent="0">
              <a:buNone/>
            </a:pPr>
            <a:endParaRPr lang="pt-BR" dirty="0" smtClean="0"/>
          </a:p>
          <a:p>
            <a:endParaRPr lang="pt-BR" dirty="0"/>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652" y="371061"/>
            <a:ext cx="4029489" cy="5372652"/>
          </a:xfrm>
          <a:prstGeom prst="ellipse">
            <a:avLst/>
          </a:prstGeom>
        </p:spPr>
      </p:pic>
      <p:sp>
        <p:nvSpPr>
          <p:cNvPr id="4" name="Retângulo 3"/>
          <p:cNvSpPr/>
          <p:nvPr/>
        </p:nvSpPr>
        <p:spPr>
          <a:xfrm>
            <a:off x="8811411" y="5788991"/>
            <a:ext cx="453970" cy="369332"/>
          </a:xfrm>
          <a:prstGeom prst="rect">
            <a:avLst/>
          </a:prstGeom>
        </p:spPr>
        <p:txBody>
          <a:bodyPr wrap="none">
            <a:spAutoFit/>
          </a:bodyPr>
          <a:lstStyle/>
          <a:p>
            <a:r>
              <a:rPr lang="en-US" b="1" dirty="0">
                <a:solidFill>
                  <a:srgbClr val="000000"/>
                </a:solidFill>
                <a:latin typeface="Times New Roman" panose="02020603050405020304" pitchFamily="18" charset="0"/>
              </a:rPr>
              <a:t>[</a:t>
            </a:r>
            <a:r>
              <a:rPr lang="en-US" b="1" dirty="0" smtClean="0">
                <a:solidFill>
                  <a:srgbClr val="000000"/>
                </a:solidFill>
                <a:latin typeface="Times New Roman" panose="02020603050405020304" pitchFamily="18" charset="0"/>
              </a:rPr>
              <a:t>2</a:t>
            </a:r>
            <a:r>
              <a:rPr lang="en-US" b="1" dirty="0">
                <a:solidFill>
                  <a:srgbClr val="000000"/>
                </a:solidFill>
                <a:latin typeface="Times New Roman" panose="02020603050405020304" pitchFamily="18" charset="0"/>
              </a:rPr>
              <a:t>]</a:t>
            </a:r>
            <a:endParaRPr lang="en-US" b="1" dirty="0"/>
          </a:p>
        </p:txBody>
      </p:sp>
    </p:spTree>
    <p:extLst>
      <p:ext uri="{BB962C8B-B14F-4D97-AF65-F5344CB8AC3E}">
        <p14:creationId xmlns:p14="http://schemas.microsoft.com/office/powerpoint/2010/main" val="4183511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635AA92-1D29-4831-89E4-1B49C265FA6C}"/>
              </a:ext>
            </a:extLst>
          </p:cNvPr>
          <p:cNvSpPr>
            <a:spLocks noGrp="1"/>
          </p:cNvSpPr>
          <p:nvPr>
            <p:ph type="title"/>
          </p:nvPr>
        </p:nvSpPr>
        <p:spPr/>
        <p:txBody>
          <a:bodyPr rtlCol="0"/>
          <a:lstStyle/>
          <a:p>
            <a:pPr rtl="0"/>
            <a:r>
              <a:rPr lang="pt-BR" sz="3600" dirty="0" smtClean="0">
                <a:solidFill>
                  <a:schemeClr val="accent2">
                    <a:lumMod val="60000"/>
                    <a:lumOff val="40000"/>
                  </a:schemeClr>
                </a:solidFill>
              </a:rPr>
              <a:t>Introdução</a:t>
            </a:r>
            <a:endParaRPr lang="pt-BR" sz="3600" dirty="0">
              <a:solidFill>
                <a:schemeClr val="accent2">
                  <a:lumMod val="60000"/>
                  <a:lumOff val="40000"/>
                </a:schemeClr>
              </a:solidFill>
            </a:endParaRPr>
          </a:p>
        </p:txBody>
      </p:sp>
      <p:pic>
        <p:nvPicPr>
          <p:cNvPr id="4" name="Espaço Reservado para Imagem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276457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Organização</a:t>
            </a:r>
            <a:endParaRPr lang="en-US" b="1" dirty="0">
              <a:solidFill>
                <a:srgbClr val="C00000"/>
              </a:solidFill>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791" y="1467495"/>
            <a:ext cx="7010193" cy="3585017"/>
          </a:xfrm>
          <a:prstGeom prst="rect">
            <a:avLst/>
          </a:prstGeom>
        </p:spPr>
      </p:pic>
      <p:sp>
        <p:nvSpPr>
          <p:cNvPr id="5" name="Espaço Reservado para Texto 11">
            <a:extLst>
              <a:ext uri="{FF2B5EF4-FFF2-40B4-BE49-F238E27FC236}">
                <a16:creationId xmlns:a16="http://schemas.microsoft.com/office/drawing/2014/main" id="{DB21A584-7071-4718-B256-83681FB5FD94}"/>
              </a:ext>
            </a:extLst>
          </p:cNvPr>
          <p:cNvSpPr txBox="1">
            <a:spLocks/>
          </p:cNvSpPr>
          <p:nvPr/>
        </p:nvSpPr>
        <p:spPr>
          <a:xfrm>
            <a:off x="132521" y="1410990"/>
            <a:ext cx="4572002" cy="5095827"/>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dirty="0" smtClean="0"/>
              <a:t>Divisão em subáreas</a:t>
            </a:r>
          </a:p>
          <a:p>
            <a:endParaRPr lang="pt-BR" sz="2000" dirty="0"/>
          </a:p>
          <a:p>
            <a:r>
              <a:rPr lang="pt-BR" sz="2000" dirty="0"/>
              <a:t>Sistemas Eletrônicos:</a:t>
            </a:r>
          </a:p>
          <a:p>
            <a:pPr lvl="1"/>
            <a:r>
              <a:rPr lang="pt-BR" sz="2000" dirty="0"/>
              <a:t>Módulos voltadas para o controle geral do robô</a:t>
            </a:r>
          </a:p>
          <a:p>
            <a:pPr lvl="1"/>
            <a:r>
              <a:rPr lang="pt-BR" sz="2000" dirty="0"/>
              <a:t>Distribuição de Energia </a:t>
            </a:r>
          </a:p>
          <a:p>
            <a:endParaRPr lang="pt-BR" sz="2000" dirty="0"/>
          </a:p>
          <a:p>
            <a:r>
              <a:rPr lang="pt-BR" sz="2000" dirty="0"/>
              <a:t>Sistemas </a:t>
            </a:r>
            <a:r>
              <a:rPr lang="pt-BR" sz="2000" dirty="0" smtClean="0"/>
              <a:t>Computacionais:</a:t>
            </a:r>
          </a:p>
          <a:p>
            <a:pPr lvl="1"/>
            <a:r>
              <a:rPr lang="pt-BR" sz="2000" dirty="0" smtClean="0"/>
              <a:t>Algoritmos de controle</a:t>
            </a:r>
          </a:p>
          <a:p>
            <a:pPr lvl="1"/>
            <a:r>
              <a:rPr lang="pt-BR" sz="2000" dirty="0" smtClean="0"/>
              <a:t>Simulação</a:t>
            </a:r>
          </a:p>
          <a:p>
            <a:pPr lvl="1"/>
            <a:r>
              <a:rPr lang="pt-BR" sz="2000" dirty="0" smtClean="0"/>
              <a:t>Robô real </a:t>
            </a:r>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Tree>
    <p:extLst>
      <p:ext uri="{BB962C8B-B14F-4D97-AF65-F5344CB8AC3E}">
        <p14:creationId xmlns:p14="http://schemas.microsoft.com/office/powerpoint/2010/main" val="28806126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rgbClr val="FF0000"/>
          </a:fgClr>
          <a:bgClr>
            <a:schemeClr val="bg1"/>
          </a:bgClr>
        </a:pattFill>
        <a:effectLst/>
      </p:bgPr>
    </p:bg>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635AA92-1D29-4831-89E4-1B49C265FA6C}"/>
              </a:ext>
            </a:extLst>
          </p:cNvPr>
          <p:cNvSpPr>
            <a:spLocks noGrp="1"/>
          </p:cNvSpPr>
          <p:nvPr>
            <p:ph type="title"/>
          </p:nvPr>
        </p:nvSpPr>
        <p:spPr/>
        <p:txBody>
          <a:bodyPr rtlCol="0"/>
          <a:lstStyle/>
          <a:p>
            <a:pPr rtl="0"/>
            <a:r>
              <a:rPr lang="pt-BR" sz="3600" dirty="0" smtClean="0">
                <a:solidFill>
                  <a:schemeClr val="accent2">
                    <a:lumMod val="60000"/>
                    <a:lumOff val="40000"/>
                  </a:schemeClr>
                </a:solidFill>
              </a:rPr>
              <a:t>Resultados</a:t>
            </a:r>
            <a:endParaRPr lang="pt-BR" sz="3600" dirty="0">
              <a:solidFill>
                <a:schemeClr val="accent2">
                  <a:lumMod val="60000"/>
                  <a:lumOff val="40000"/>
                </a:schemeClr>
              </a:solidFill>
            </a:endParaRPr>
          </a:p>
        </p:txBody>
      </p:sp>
      <p:pic>
        <p:nvPicPr>
          <p:cNvPr id="4" name="Espaço Reservado para Imagem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92076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331304" y="371061"/>
            <a:ext cx="11860696" cy="556349"/>
          </a:xfrm>
        </p:spPr>
        <p:txBody>
          <a:bodyPr>
            <a:normAutofit fontScale="90000"/>
          </a:bodyPr>
          <a:lstStyle/>
          <a:p>
            <a:r>
              <a:rPr lang="pt-BR" b="1" dirty="0" smtClean="0">
                <a:solidFill>
                  <a:srgbClr val="C00000"/>
                </a:solidFill>
              </a:rPr>
              <a:t>Hardware – Módulos Protótipo</a:t>
            </a:r>
            <a:endParaRPr lang="en-US" b="1" dirty="0">
              <a:solidFill>
                <a:srgbClr val="C00000"/>
              </a:solidFill>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543" y="1219201"/>
            <a:ext cx="2421592" cy="4843184"/>
          </a:xfrm>
          <a:prstGeom prst="rect">
            <a:avLst/>
          </a:prstGeom>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274" y="1219201"/>
            <a:ext cx="2439353" cy="4843184"/>
          </a:xfrm>
          <a:prstGeom prst="rect">
            <a:avLst/>
          </a:prstGeom>
        </p:spPr>
      </p:pic>
      <p:sp>
        <p:nvSpPr>
          <p:cNvPr id="5" name="Espaço Reservado para Texto 11">
            <a:extLst>
              <a:ext uri="{FF2B5EF4-FFF2-40B4-BE49-F238E27FC236}">
                <a16:creationId xmlns:a16="http://schemas.microsoft.com/office/drawing/2014/main" id="{DB21A584-7071-4718-B256-83681FB5FD94}"/>
              </a:ext>
            </a:extLst>
          </p:cNvPr>
          <p:cNvSpPr txBox="1">
            <a:spLocks/>
          </p:cNvSpPr>
          <p:nvPr/>
        </p:nvSpPr>
        <p:spPr>
          <a:xfrm>
            <a:off x="596347" y="1344729"/>
            <a:ext cx="4572002" cy="5095827"/>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dirty="0"/>
              <a:t>Protótipo:</a:t>
            </a:r>
          </a:p>
          <a:p>
            <a:pPr lvl="1"/>
            <a:r>
              <a:rPr lang="pt-BR" sz="2000" dirty="0"/>
              <a:t>Placas </a:t>
            </a:r>
            <a:r>
              <a:rPr lang="pt-BR" sz="2000" dirty="0" smtClean="0"/>
              <a:t>fresadas</a:t>
            </a:r>
          </a:p>
          <a:p>
            <a:pPr lvl="1"/>
            <a:r>
              <a:rPr lang="pt-BR" sz="2000" dirty="0" smtClean="0"/>
              <a:t>5 módulos</a:t>
            </a:r>
          </a:p>
          <a:p>
            <a:pPr marL="457200" lvl="1" indent="0">
              <a:buNone/>
            </a:pPr>
            <a:endParaRPr lang="pt-BR" sz="2400" dirty="0" smtClean="0"/>
          </a:p>
          <a:p>
            <a:r>
              <a:rPr lang="pt-BR" sz="2400" dirty="0" smtClean="0"/>
              <a:t>Software utilizado:</a:t>
            </a:r>
          </a:p>
          <a:p>
            <a:pPr lvl="1"/>
            <a:r>
              <a:rPr lang="pt-BR" sz="2200" dirty="0" err="1" smtClean="0"/>
              <a:t>Altium</a:t>
            </a:r>
            <a:r>
              <a:rPr lang="pt-BR" sz="2200" dirty="0" smtClean="0"/>
              <a:t> Designer </a:t>
            </a:r>
            <a:r>
              <a:rPr lang="pt-BR" sz="2000" b="1" dirty="0"/>
              <a:t>[</a:t>
            </a:r>
            <a:r>
              <a:rPr lang="en-US" sz="2000" b="1" dirty="0" smtClean="0"/>
              <a:t>3</a:t>
            </a:r>
            <a:r>
              <a:rPr lang="en-US" sz="2000" b="1" dirty="0"/>
              <a:t>]</a:t>
            </a:r>
            <a:endParaRPr lang="pt-BR" sz="2000" b="1" dirty="0" smtClean="0"/>
          </a:p>
          <a:p>
            <a:pPr marL="0" indent="0">
              <a:buNone/>
            </a:pPr>
            <a:endParaRPr lang="pt-BR" sz="2000" dirty="0" smtClean="0"/>
          </a:p>
          <a:p>
            <a:pPr lvl="1"/>
            <a:endParaRPr lang="pt-BR" sz="1800" dirty="0"/>
          </a:p>
          <a:p>
            <a:pPr lvl="1"/>
            <a:endParaRPr lang="pt-BR" sz="1800" dirty="0" smtClean="0"/>
          </a:p>
          <a:p>
            <a:pPr lvl="2"/>
            <a:endParaRPr lang="pt-BR" sz="1500" dirty="0" smtClean="0"/>
          </a:p>
          <a:p>
            <a:pPr lvl="1"/>
            <a:endParaRPr lang="pt-BR" sz="1500" dirty="0"/>
          </a:p>
          <a:p>
            <a:pPr lvl="1"/>
            <a:endParaRPr lang="pt-BR" sz="1500" dirty="0" smtClean="0"/>
          </a:p>
          <a:p>
            <a:endParaRPr lang="pt-BR" sz="1800" dirty="0" smtClean="0"/>
          </a:p>
          <a:p>
            <a:pPr marL="0" indent="0">
              <a:buNone/>
            </a:pPr>
            <a:endParaRPr lang="pt-BR" dirty="0" smtClean="0"/>
          </a:p>
          <a:p>
            <a:endParaRPr lang="pt-BR" dirty="0"/>
          </a:p>
        </p:txBody>
      </p:sp>
    </p:spTree>
    <p:extLst>
      <p:ext uri="{BB962C8B-B14F-4D97-AF65-F5344CB8AC3E}">
        <p14:creationId xmlns:p14="http://schemas.microsoft.com/office/powerpoint/2010/main" val="372457089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Vermelho Laranj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AAA3571-52B9-4794-9A69-E71F204CB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66AFDE-A9D6-4DD8-B471-43BFA03A3F3E}">
  <ds:schemaRefs>
    <ds:schemaRef ds:uri="http://schemas.microsoft.com/sharepoint/v3/contenttype/forms"/>
  </ds:schemaRefs>
</ds:datastoreItem>
</file>

<file path=customXml/itemProps3.xml><?xml version="1.0" encoding="utf-8"?>
<ds:datastoreItem xmlns:ds="http://schemas.openxmlformats.org/officeDocument/2006/customXml" ds:itemID="{0F8F95F1-64A1-4047-9BA0-D956C2834297}">
  <ds:schemaRefs>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http://purl.org/dc/elements/1.1/"/>
    <ds:schemaRef ds:uri="16c05727-aa75-4e4a-9b5f-8a80a1165891"/>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1489</Words>
  <Application>Microsoft Office PowerPoint</Application>
  <PresentationFormat>Widescreen</PresentationFormat>
  <Paragraphs>293</Paragraphs>
  <Slides>23</Slides>
  <Notes>22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23</vt:i4>
      </vt:variant>
    </vt:vector>
  </HeadingPairs>
  <TitlesOfParts>
    <vt:vector size="28" baseType="lpstr">
      <vt:lpstr>Arial</vt:lpstr>
      <vt:lpstr>Calibri</vt:lpstr>
      <vt:lpstr>Calibri Light</vt:lpstr>
      <vt:lpstr>Times New Roman</vt:lpstr>
      <vt:lpstr>Tema do Office</vt:lpstr>
      <vt:lpstr>Robô Hospitalar</vt:lpstr>
      <vt:lpstr>Motivação &amp; Objetivos</vt:lpstr>
      <vt:lpstr>Objetivos</vt:lpstr>
      <vt:lpstr>1° Versão do Robô Hospitalar</vt:lpstr>
      <vt:lpstr>2° Versão do Robô Hospitalar</vt:lpstr>
      <vt:lpstr>Introdução</vt:lpstr>
      <vt:lpstr>Organização</vt:lpstr>
      <vt:lpstr>Resultados</vt:lpstr>
      <vt:lpstr>Hardware – Módulos Protótipo</vt:lpstr>
      <vt:lpstr>Hardware – Módulos Oficiais</vt:lpstr>
      <vt:lpstr>Hardware - Firmware</vt:lpstr>
      <vt:lpstr>Software – Ambiente de simulação</vt:lpstr>
      <vt:lpstr>Software – Ambiente de simulação</vt:lpstr>
      <vt:lpstr>Software – Algoritmos de Controle</vt:lpstr>
      <vt:lpstr>Software – Algoritmos de Controle</vt:lpstr>
      <vt:lpstr>Software – Algoritmos de Controle</vt:lpstr>
      <vt:lpstr>Software – Integração Software com Hardware</vt:lpstr>
      <vt:lpstr>Conclusão &amp; Próximos Passos</vt:lpstr>
      <vt:lpstr>Hardware</vt:lpstr>
      <vt:lpstr>Software</vt:lpstr>
      <vt:lpstr>Agradecimentos e Bibliografia</vt:lpstr>
      <vt:lpstr>Bibliografia</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2021-09-16T19:17:25Z</dcterms:created>
  <dcterms:modified xsi:type="dcterms:W3CDTF">2021-09-25T18:12:04Z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